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6" r:id="rId3"/>
    <p:sldId id="300" r:id="rId4"/>
    <p:sldId id="307" r:id="rId5"/>
    <p:sldId id="305" r:id="rId6"/>
    <p:sldId id="297" r:id="rId7"/>
    <p:sldId id="274" r:id="rId8"/>
    <p:sldId id="308" r:id="rId9"/>
    <p:sldId id="306" r:id="rId10"/>
    <p:sldId id="298" r:id="rId11"/>
    <p:sldId id="302" r:id="rId12"/>
    <p:sldId id="271" r:id="rId13"/>
    <p:sldId id="301" r:id="rId14"/>
    <p:sldId id="303" r:id="rId15"/>
    <p:sldId id="309" r:id="rId16"/>
    <p:sldId id="30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67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2296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726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3247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4633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098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322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18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98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2120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194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34285-A780-4F9A-9289-C8F7531B0233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0EDFC-283B-4B9A-A1AF-C1FCB1CC9F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89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an/count/WXuejI_zO5q1fH00X1rxRWz18MfK_WK0NG8nAetFOm00000ukCK5rkwChzAFru2l0O01v9c_1eW1_DhT4f01o8ZUrE60W802c078YDxKORW1rDpsxIN00GBO0OIlcAm1u07oxFq2w06O1FW1tg3UlW680X2O0fA-s1MW0jx9k1Bm0lYUsTW22eK6-0IAmXc81RRX5v05Yi8Pe0Mtv0Ue1Qw-1h05hhu6k0MklWR01RFgOiW5cf0Pq0NGeWAu1e81oGQjF4BS0yQnWQa7-We5fza2N06u1xG6u0U62j08ceg0WSAGW0RW2E-ad0de2GU02W4Ww0oN0fWDYBs1W82029WEhVc8uht0yTY1mB2GWW6X4MVf4h5tSSRMGlRdg1E9-zU2rxlAdXU0582W0j0KiUteNk0K0UWKZ0AW5f3Iz9q6oHRmFz0Mp9RZlW6O5vBFGgWN2RWN0S0NjTO1e1dei06m6RWP____0VWPqEcb8u4Q__zlrGZRRVcm6lBVn8x2dVJjH88S3Mr2HJfAJqvLKajMPZUe7W6m7m787_gRX6Qf86ieswKauia_k23UtIcG8i7vAf0Ymlaga2B3-Igm8W788W7L8l__V_-18uaZrZ-G8wB1XUZta_3DTvWZivUmXQ7EfA9n401G80yyHOOSB38Q76OJw2d6CXh6cb9YZtBDE5p1lkezOx3i7SDix9mtEUQBUzVKAG9Y0n8JjKtW0G00~1?stat-id=16&amp;test-tag=2297429546293793&amp;banner-sizes=eyI3MjA1NzYwNzE0NTg5ODUzMiI6IjMwMHgyNDcifQ==&amp;format-type=118&amp;actual-format=13&amp;pcodever=709715&amp;banner-test-tags=eyI3MjA1NzYwNzE0NTg5ODUzMiI6IjY3OTk1MyJ9&amp;pcode-active-testids=710490,0,65&amp;width=300&amp;height=500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8640"/>
            <a:ext cx="8786874" cy="8640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Обмен опытом по технологии  «Исследование урока»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hlinkClick r:id="rId2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3600" i="1" dirty="0" smtClean="0"/>
          </a:p>
          <a:p>
            <a:pPr algn="ct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перестает быть учителем, </a:t>
            </a:r>
          </a:p>
          <a:p>
            <a:pPr algn="ctr">
              <a:buNone/>
            </a:pPr>
            <a:endParaRPr lang="ru-RU" sz="3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перестает учиться сам.</a:t>
            </a:r>
          </a:p>
          <a:p>
            <a:pPr>
              <a:buNone/>
            </a:pPr>
            <a:r>
              <a:rPr lang="ru-RU" sz="3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А. Макаренко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Для реализации подхода «Исследование урока» следовали  следующим правилам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2000" dirty="0" smtClean="0"/>
          </a:p>
          <a:p>
            <a:r>
              <a:rPr lang="ru-RU" sz="2000" dirty="0" smtClean="0">
                <a:solidFill>
                  <a:schemeClr val="tx1"/>
                </a:solidFill>
              </a:rPr>
              <a:t>1. Относится к друг другу с уважением.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2. Согласование ключевой идеи исследования. Чему учить и кого?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3. Изучение исследовательской литературы.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4. Определение конкретного класса и кандидатуры 3 «исследуемых» учеников с высоким, средним, низким уровнем успеваемости.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5. Планирование исследовательского урока, акцентируя внимание на том, как материал будет усвоен тремя «исследуемыми» учениками.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6. Наблюдение учителей за «исследуемыми» учениками и фиксирование их результатов.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7. Интервьюирование нескольких учеников класса для выяснения их мнения об эффективности исследовательского урока.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8. Обсуждение исследовательского урока после его окончания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6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8992" cy="11247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Предлагаемый перечень вопросов для проведения опроса «исследуемых» учащихся после урока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950" y="1340767"/>
          <a:ext cx="8839200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6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65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589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Ответы</a:t>
                      </a:r>
                      <a:endParaRPr lang="ru-RU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Что тебе больше всего понравилось на уроке?   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Чему ты научился?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Что ты сейчас можешь делать из того, что не мог делать прежде?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Что ты можешь сделать лучше? Насколько лучше?  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531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Какая часть обучения была для тебя наиболее эффективна? 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894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Если этот же урок будет проводиться в другом  классе, что бы ты в нем изменил и почему?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8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260648"/>
            <a:ext cx="8839595" cy="644157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Исследование уроков носило  практико-исследовательский характер. Деятельность учителей основывалась на пониманиях и убеждениях, достигнутых в ходе анализа результатов  исследования. Исследование урока помогло определиться  с наиболее действенными методами и приемами.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88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88640"/>
            <a:ext cx="8839595" cy="651358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Собраться вместе- это  начало,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оставаться вместе-это прогресс,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работать вместе –это успех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Генри Форд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0"/>
            <a:ext cx="8839595" cy="670222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>
                <a:solidFill>
                  <a:schemeClr val="tx1"/>
                </a:solidFill>
              </a:rPr>
              <a:t>Встретились и </a:t>
            </a:r>
            <a:r>
              <a:rPr lang="ru-RU" b="1" dirty="0" smtClean="0">
                <a:solidFill>
                  <a:schemeClr val="tx1"/>
                </a:solidFill>
              </a:rPr>
              <a:t>трудности:</a:t>
            </a:r>
            <a:endParaRPr lang="ru-RU" dirty="0" smtClean="0">
              <a:solidFill>
                <a:schemeClr val="tx1"/>
              </a:solidFill>
            </a:endParaRPr>
          </a:p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У учащихся:</a:t>
            </a:r>
            <a:r>
              <a:rPr lang="ru-RU" dirty="0" smtClean="0">
                <a:solidFill>
                  <a:schemeClr val="tx1"/>
                </a:solidFill>
              </a:rPr>
              <a:t> несоблюдение временных рамок заданий, умение оценивать.</a:t>
            </a:r>
          </a:p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У команды учителей:</a:t>
            </a:r>
            <a:r>
              <a:rPr lang="ru-RU" dirty="0" smtClean="0">
                <a:solidFill>
                  <a:schemeClr val="tx1"/>
                </a:solidFill>
              </a:rPr>
              <a:t> загруженность, нерациональное использование времени, выбор эффективных методов преподавания.</a:t>
            </a:r>
          </a:p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Пути решения:</a:t>
            </a:r>
            <a:endParaRPr lang="ru-RU" dirty="0" smtClean="0">
              <a:solidFill>
                <a:schemeClr val="tx1"/>
              </a:solidFill>
            </a:endParaRPr>
          </a:p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Для учащихся:</a:t>
            </a:r>
            <a:r>
              <a:rPr lang="ru-RU" dirty="0" smtClean="0">
                <a:solidFill>
                  <a:schemeClr val="tx1"/>
                </a:solidFill>
              </a:rPr>
              <a:t> на последующих уроках продолжать применять разные способы оценивания, научить умению высказывать аргументированные ответы.</a:t>
            </a:r>
          </a:p>
          <a:p>
            <a:pPr fontAlgn="base"/>
            <a:r>
              <a:rPr lang="ru-RU" b="1" dirty="0" smtClean="0">
                <a:solidFill>
                  <a:schemeClr val="tx1"/>
                </a:solidFill>
              </a:rPr>
              <a:t>Для учителей:</a:t>
            </a:r>
            <a:r>
              <a:rPr lang="ru-RU" dirty="0" smtClean="0">
                <a:solidFill>
                  <a:schemeClr val="tx1"/>
                </a:solidFill>
              </a:rPr>
              <a:t> изучение методической литературы, совершенствование профессионального мастерства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88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88640"/>
            <a:ext cx="8839595" cy="651358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Выводы: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активность </a:t>
            </a:r>
            <a:r>
              <a:rPr lang="ru-RU" dirty="0">
                <a:solidFill>
                  <a:schemeClr val="tx1"/>
                </a:solidFill>
              </a:rPr>
              <a:t>ученика зависит от окружения, поддержки учителя, необходим индивидуальный подход к учащимся, правильно продуманные и составленные задания, каждый этап работы и определение целей для каждого ученика.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38154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332656"/>
            <a:ext cx="8839595" cy="6369571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base">
              <a:buNone/>
            </a:pPr>
            <a:endParaRPr lang="ru-RU" sz="6000" dirty="0" smtClean="0"/>
          </a:p>
          <a:p>
            <a:pPr algn="ctr" fontAlgn="base">
              <a:buNone/>
            </a:pPr>
            <a:r>
              <a:rPr lang="ru-RU" sz="6600" smtClean="0">
                <a:solidFill>
                  <a:srgbClr val="7030A0"/>
                </a:solidFill>
              </a:rPr>
              <a:t>Спасибо </a:t>
            </a:r>
            <a:endParaRPr lang="ru-RU" sz="6600" dirty="0" smtClean="0">
              <a:solidFill>
                <a:srgbClr val="7030A0"/>
              </a:solidFill>
            </a:endParaRPr>
          </a:p>
          <a:p>
            <a:pPr algn="ctr" fontAlgn="base">
              <a:buNone/>
            </a:pPr>
            <a:r>
              <a:rPr lang="ru-RU" sz="6600" dirty="0" smtClean="0">
                <a:solidFill>
                  <a:srgbClr val="7030A0"/>
                </a:solidFill>
              </a:rPr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887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/>
              <a:t>Исследование урока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chemeClr val="tx1"/>
                </a:solidFill>
              </a:rPr>
              <a:t>Исследование урока — технология,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 направленная на повышение качества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 обучения через совместную работу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 учителей. 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/>
              <a:t>Цели: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</a:t>
            </a:r>
            <a:r>
              <a:rPr lang="ru-RU" sz="3600" dirty="0" smtClean="0">
                <a:solidFill>
                  <a:schemeClr val="tx1"/>
                </a:solidFill>
              </a:rPr>
              <a:t>- Увидеть обучение детей;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- Увидеть разницу между тем, что должно происходить и что происходит в реальности;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-Понять, как планировать обучение, чтобы оно максимально удовлетворяло потребностям обучающихся;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-Использовать свои возможности в своей  практике</a:t>
            </a:r>
          </a:p>
          <a:p>
            <a:pPr>
              <a:buNone/>
            </a:pP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Основные пункты планирования урока: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endParaRPr lang="ru-RU" sz="3600" dirty="0" smtClean="0"/>
          </a:p>
          <a:p>
            <a:pPr lvl="0"/>
            <a:r>
              <a:rPr lang="ru-RU" sz="3000" dirty="0" smtClean="0">
                <a:solidFill>
                  <a:schemeClr val="tx1"/>
                </a:solidFill>
              </a:rPr>
              <a:t>  </a:t>
            </a:r>
            <a:r>
              <a:rPr lang="ru-RU" sz="3000" b="1" dirty="0" smtClean="0">
                <a:solidFill>
                  <a:schemeClr val="tx1"/>
                </a:solidFill>
              </a:rPr>
              <a:t>Чёткие ожидания</a:t>
            </a:r>
            <a:r>
              <a:rPr lang="ru-RU" sz="3000" dirty="0" smtClean="0">
                <a:solidFill>
                  <a:schemeClr val="tx1"/>
                </a:solidFill>
              </a:rPr>
              <a:t> по усвоению учащимися блоков материала.</a:t>
            </a:r>
          </a:p>
          <a:p>
            <a:pPr lvl="0"/>
            <a:r>
              <a:rPr lang="ru-RU" sz="3000" b="1" dirty="0" smtClean="0">
                <a:solidFill>
                  <a:schemeClr val="tx1"/>
                </a:solidFill>
              </a:rPr>
              <a:t>Методы измерения </a:t>
            </a:r>
            <a:r>
              <a:rPr lang="ru-RU" sz="3000" dirty="0" smtClean="0">
                <a:solidFill>
                  <a:schemeClr val="tx1"/>
                </a:solidFill>
              </a:rPr>
              <a:t>полученных знаний, умений и навыков.</a:t>
            </a:r>
          </a:p>
          <a:p>
            <a:pPr lvl="0"/>
            <a:r>
              <a:rPr lang="ru-RU" sz="3000" b="1" dirty="0" smtClean="0">
                <a:solidFill>
                  <a:schemeClr val="tx1"/>
                </a:solidFill>
              </a:rPr>
              <a:t>Реакция педагога </a:t>
            </a:r>
            <a:r>
              <a:rPr lang="ru-RU" sz="3000" dirty="0" smtClean="0">
                <a:solidFill>
                  <a:schemeClr val="tx1"/>
                </a:solidFill>
              </a:rPr>
              <a:t>в случае неудачи (ученики не смогли справиться).</a:t>
            </a:r>
          </a:p>
          <a:p>
            <a:pPr lvl="0"/>
            <a:r>
              <a:rPr lang="ru-RU" sz="3000" b="1" dirty="0" smtClean="0">
                <a:solidFill>
                  <a:schemeClr val="tx1"/>
                </a:solidFill>
              </a:rPr>
              <a:t>Реакция учителя </a:t>
            </a:r>
            <a:r>
              <a:rPr lang="ru-RU" sz="3000" dirty="0" smtClean="0">
                <a:solidFill>
                  <a:schemeClr val="tx1"/>
                </a:solidFill>
              </a:rPr>
              <a:t>при быстром и успешном достижении целей  — поставленные задачи оказались простыми, и ученики легко с ними справились</a:t>
            </a:r>
            <a:r>
              <a:rPr lang="ru-RU" sz="3600" dirty="0" smtClean="0"/>
              <a:t>.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участников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  </a:t>
            </a:r>
            <a:r>
              <a:rPr lang="ru-RU" sz="36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</a:t>
            </a:r>
          </a:p>
          <a:p>
            <a:pPr algn="ctr"/>
            <a:r>
              <a:rPr lang="ru-RU" sz="36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учителя-предметники</a:t>
            </a:r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процессе обсуждения были отработаны следующие моменты: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42928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  </a:t>
            </a:r>
            <a:r>
              <a:rPr lang="ru-RU" sz="3600" dirty="0" smtClean="0">
                <a:solidFill>
                  <a:schemeClr val="tx1"/>
                </a:solidFill>
              </a:rPr>
              <a:t> выявлена проблема, над решением которой предстояло работать в течение исследования – как вовлечь всех учащихся в учебный процесс?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  определены учащиеся АВС, деятельность которых в процессе исследования стала объектом пристального наблюдения и основой для анализа итогов 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 составлен график проведения уроков класса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   каждым учителем для учащихся АВС сформулированы критерии успеха. 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0" dirty="0" smtClean="0">
                <a:solidFill>
                  <a:schemeClr val="tx1"/>
                </a:solidFill>
                <a:effectLst/>
                <a:latin typeface="Open Sans"/>
              </a:rPr>
              <a:t>При наблюдении за исследованием урока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928992" cy="54006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383838"/>
                </a:solidFill>
                <a:effectLst/>
                <a:latin typeface="Open Sans"/>
              </a:rPr>
              <a:t>Один учитель ведет исследовательский урок, в то время как другие наблюдают и делают заметки, обращая особое внимание на трех «исследуемых учеников».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383838"/>
                </a:solidFill>
                <a:effectLst/>
                <a:latin typeface="Open Sans"/>
              </a:rPr>
              <a:t>Учителя интервьюируют нескольких учеников для выяснения их мнения об уроке.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0" i="0" dirty="0" smtClean="0">
                <a:solidFill>
                  <a:srgbClr val="383838"/>
                </a:solidFill>
                <a:effectLst/>
                <a:latin typeface="Open Sans"/>
              </a:rPr>
              <a:t>Для обмена результатами наблюдения, его следует проводить вместе со своими коллегами из группы.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367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793507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buNone/>
            </a:pPr>
            <a:endParaRPr lang="ru-RU" b="1" dirty="0" smtClean="0"/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dirty="0" smtClean="0"/>
              <a:t> </a:t>
            </a:r>
          </a:p>
          <a:p>
            <a:r>
              <a:rPr lang="ru-RU" sz="4000" dirty="0" smtClean="0"/>
              <a:t>Наблюдаемый результат</a:t>
            </a:r>
          </a:p>
          <a:p>
            <a:r>
              <a:rPr lang="ru-RU" sz="4000" dirty="0" smtClean="0"/>
              <a:t>Ожидаемая реакция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3788241"/>
              </p:ext>
            </p:extLst>
          </p:nvPr>
        </p:nvGraphicFramePr>
        <p:xfrm>
          <a:off x="179512" y="260648"/>
          <a:ext cx="8712968" cy="6360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477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0953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6558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802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7761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756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этап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урока</a:t>
                      </a:r>
                      <a:endParaRPr lang="ru-RU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Отстающий ученик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Средний ученик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Сильный ученик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1991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Орг.</a:t>
                      </a: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Момент</a:t>
                      </a: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Ожидаемая реакция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Наблюдаемый результат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Ожидаемая реакция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Наблюдаемый результат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Ожидаемая реакция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Наблюдаемый результат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4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Актуализация знаний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70812943"/>
                  </a:ext>
                </a:extLst>
              </a:tr>
              <a:tr h="3720307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Закрепление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изученного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материала.</a:t>
                      </a:r>
                      <a:endParaRPr lang="ru-RU" sz="1200" dirty="0" smtClean="0"/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444648209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2409120"/>
              </p:ext>
            </p:extLst>
          </p:nvPr>
        </p:nvGraphicFramePr>
        <p:xfrm>
          <a:off x="179512" y="3501007"/>
          <a:ext cx="8712968" cy="790364"/>
        </p:xfrm>
        <a:graphic>
          <a:graphicData uri="http://schemas.openxmlformats.org/drawingml/2006/table">
            <a:tbl>
              <a:tblPr/>
              <a:tblGrid>
                <a:gridCol w="8712968">
                  <a:extLst>
                    <a:ext uri="{9D8B030D-6E8A-4147-A177-3AD203B41FA5}">
                      <a16:colId xmlns:a16="http://schemas.microsoft.com/office/drawing/2014/main" xmlns="" val="1430452828"/>
                    </a:ext>
                  </a:extLst>
                </a:gridCol>
              </a:tblGrid>
              <a:tr h="79036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Изучение </a:t>
                      </a:r>
                    </a:p>
                    <a:p>
                      <a:r>
                        <a:rPr lang="ru-RU" sz="1200" dirty="0" smtClean="0"/>
                        <a:t>нового</a:t>
                      </a:r>
                    </a:p>
                    <a:p>
                      <a:r>
                        <a:rPr lang="ru-RU" sz="1200" dirty="0" smtClean="0"/>
                        <a:t> материала</a:t>
                      </a:r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0300078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1947603"/>
              </p:ext>
            </p:extLst>
          </p:nvPr>
        </p:nvGraphicFramePr>
        <p:xfrm>
          <a:off x="179512" y="4291372"/>
          <a:ext cx="8712968" cy="2436055"/>
        </p:xfrm>
        <a:graphic>
          <a:graphicData uri="http://schemas.openxmlformats.org/drawingml/2006/table">
            <a:tbl>
              <a:tblPr/>
              <a:tblGrid>
                <a:gridCol w="8712968">
                  <a:extLst>
                    <a:ext uri="{9D8B030D-6E8A-4147-A177-3AD203B41FA5}">
                      <a16:colId xmlns:a16="http://schemas.microsoft.com/office/drawing/2014/main" xmlns="" val="1208505816"/>
                    </a:ext>
                  </a:extLst>
                </a:gridCol>
              </a:tblGrid>
              <a:tr h="703385">
                <a:tc>
                  <a:txBody>
                    <a:bodyPr/>
                    <a:lstStyle/>
                    <a:p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 учащиеся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смогли сделать?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(какого прогресса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они достигли и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каковы тому 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подтверждения?</a:t>
                      </a:r>
                      <a:endParaRPr lang="ru-RU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0760455"/>
                  </a:ext>
                </a:extLst>
              </a:tr>
              <a:tr h="1064455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Предварительные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идеи</a:t>
                      </a:r>
                      <a:endParaRPr lang="ru-RU" sz="9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803982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alt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Результаты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наблюдения</a:t>
            </a:r>
            <a:r>
              <a:rPr lang="ru-RU" altLang="ru-RU" sz="6000" dirty="0">
                <a:latin typeface="Arial" panose="020B0604020202020204" pitchFamily="34" charset="0"/>
              </a:rPr>
              <a:t/>
            </a:r>
            <a:br>
              <a:rPr lang="ru-RU" altLang="ru-RU" sz="6000" dirty="0"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52098275"/>
              </p:ext>
            </p:extLst>
          </p:nvPr>
        </p:nvGraphicFramePr>
        <p:xfrm>
          <a:off x="539552" y="1052735"/>
          <a:ext cx="7848872" cy="5353997"/>
        </p:xfrm>
        <a:graphic>
          <a:graphicData uri="http://schemas.openxmlformats.org/drawingml/2006/table">
            <a:tbl>
              <a:tblPr firstRow="1" firstCol="1" bandRow="1"/>
              <a:tblGrid>
                <a:gridCol w="5608279">
                  <a:extLst>
                    <a:ext uri="{9D8B030D-6E8A-4147-A177-3AD203B41FA5}">
                      <a16:colId xmlns:a16="http://schemas.microsoft.com/office/drawing/2014/main" xmlns="" val="813881009"/>
                    </a:ext>
                  </a:extLst>
                </a:gridCol>
                <a:gridCol w="2240593">
                  <a:extLst>
                    <a:ext uri="{9D8B030D-6E8A-4147-A177-3AD203B41FA5}">
                      <a16:colId xmlns:a16="http://schemas.microsoft.com/office/drawing/2014/main" xmlns="" val="3963737146"/>
                    </a:ext>
                  </a:extLst>
                </a:gridCol>
              </a:tblGrid>
              <a:tr h="7332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успеха данного ученика (что планировалось для  ученика)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44452939"/>
                  </a:ext>
                </a:extLst>
              </a:tr>
              <a:tr h="516914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на самом деле произошло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83141596"/>
                  </a:ext>
                </a:extLst>
              </a:tr>
              <a:tr h="516914">
                <a:tc>
                  <a:txBody>
                    <a:bodyPr/>
                    <a:lstStyle/>
                    <a:p>
                      <a:pPr marL="22860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Какого прогресса достиг каждый из них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88677287"/>
                  </a:ext>
                </a:extLst>
              </a:tr>
              <a:tr h="432569">
                <a:tc>
                  <a:txBody>
                    <a:bodyPr/>
                    <a:lstStyle/>
                    <a:p>
                      <a:pPr marL="22860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Чем объясняется разница между прогрессом учеников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31382232"/>
                  </a:ext>
                </a:extLst>
              </a:tr>
              <a:tr h="569779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 элементы учительской техники способствовали (препятствовали) достижению прогресса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4717641"/>
                  </a:ext>
                </a:extLst>
              </a:tr>
              <a:tr h="733251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 вы повторите, когда будете использовать эту технику снова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8950979"/>
                  </a:ext>
                </a:extLst>
              </a:tr>
              <a:tr h="516914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Чего вы не повторите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99338618"/>
                  </a:ext>
                </a:extLst>
              </a:tr>
              <a:tr h="516914">
                <a:tc>
                  <a:txBody>
                    <a:bodyPr/>
                    <a:lstStyle/>
                    <a:p>
                      <a:pPr marL="2286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Чем вы готовы поделиться с коллегами 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560" marR="33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13708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861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517</Words>
  <Application>Microsoft Office PowerPoint</Application>
  <PresentationFormat>Экран (4:3)</PresentationFormat>
  <Paragraphs>160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Обмен опытом по технологии  «Исследование урока»   </vt:lpstr>
      <vt:lpstr>Исследование урока</vt:lpstr>
      <vt:lpstr>Цели:</vt:lpstr>
      <vt:lpstr> Основные пункты планирования урока: </vt:lpstr>
      <vt:lpstr>Группа участников</vt:lpstr>
      <vt:lpstr>В процессе обсуждения были отработаны следующие моменты:</vt:lpstr>
      <vt:lpstr>При наблюдении за исследованием урока</vt:lpstr>
      <vt:lpstr>  </vt:lpstr>
      <vt:lpstr>          Результаты наблюдения </vt:lpstr>
      <vt:lpstr>Для реализации подхода «Исследование урока» следовали  следующим правилам</vt:lpstr>
      <vt:lpstr>Предлагаемый перечень вопросов для проведения опроса «исследуемых» учащихся после урока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profnet@kimc.ms</dc:creator>
  <cp:lastModifiedBy>Admin</cp:lastModifiedBy>
  <cp:revision>95</cp:revision>
  <dcterms:created xsi:type="dcterms:W3CDTF">2020-11-23T06:36:29Z</dcterms:created>
  <dcterms:modified xsi:type="dcterms:W3CDTF">2023-02-02T13:35:10Z</dcterms:modified>
</cp:coreProperties>
</file>