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1" r:id="rId1"/>
  </p:sldMasterIdLst>
  <p:notesMasterIdLst>
    <p:notesMasterId r:id="rId15"/>
  </p:notesMasterIdLst>
  <p:sldIdLst>
    <p:sldId id="266" r:id="rId2"/>
    <p:sldId id="267" r:id="rId3"/>
    <p:sldId id="276" r:id="rId4"/>
    <p:sldId id="269" r:id="rId5"/>
    <p:sldId id="270" r:id="rId6"/>
    <p:sldId id="278" r:id="rId7"/>
    <p:sldId id="279" r:id="rId8"/>
    <p:sldId id="272" r:id="rId9"/>
    <p:sldId id="281" r:id="rId10"/>
    <p:sldId id="282" r:id="rId11"/>
    <p:sldId id="283" r:id="rId12"/>
    <p:sldId id="268" r:id="rId13"/>
    <p:sldId id="284" r:id="rId14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 userDrawn="1">
          <p15:clr>
            <a:srgbClr val="A4A3A4"/>
          </p15:clr>
        </p15:guide>
        <p15:guide id="2" pos="5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3C86"/>
    <a:srgbClr val="DEE4F6"/>
    <a:srgbClr val="CDFFCD"/>
    <a:srgbClr val="008000"/>
    <a:srgbClr val="EBF7FF"/>
    <a:srgbClr val="008B50"/>
    <a:srgbClr val="003300"/>
    <a:srgbClr val="006600"/>
    <a:srgbClr val="009900"/>
    <a:srgbClr val="233F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09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660" y="60"/>
      </p:cViewPr>
      <p:guideLst>
        <p:guide orient="horz" pos="2047"/>
        <p:guide pos="5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E4E283-DF66-420F-8116-5F75B3E8C35B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3A663-DA2A-4C8A-9DF3-9C9C1635D9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0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Автор и дата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00670" y="5929931"/>
            <a:ext cx="10985502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Автор и дата</a:t>
            </a:r>
          </a:p>
        </p:txBody>
      </p:sp>
      <p:sp>
        <p:nvSpPr>
          <p:cNvPr id="12" name="Заголовок презентации"/>
          <p:cNvSpPr txBox="1">
            <a:spLocks noGrp="1"/>
          </p:cNvSpPr>
          <p:nvPr>
            <p:ph type="title" hasCustomPrompt="1"/>
          </p:nvPr>
        </p:nvSpPr>
        <p:spPr>
          <a:xfrm>
            <a:off x="603248" y="1287496"/>
            <a:ext cx="10985502" cy="2324101"/>
          </a:xfrm>
          <a:prstGeom prst="rect">
            <a:avLst/>
          </a:prstGeom>
        </p:spPr>
        <p:txBody>
          <a:bodyPr anchor="b"/>
          <a:lstStyle>
            <a:lvl1pPr>
              <a:defRPr sz="5800" spc="-116"/>
            </a:lvl1pPr>
          </a:lstStyle>
          <a:p>
            <a:r>
              <a:t>Заголовок презентации</a:t>
            </a:r>
          </a:p>
        </p:txBody>
      </p:sp>
      <p:sp>
        <p:nvSpPr>
          <p:cNvPr id="13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671" y="3611595"/>
            <a:ext cx="10985501" cy="952501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Подзаголовок презентации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823959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Авторство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1215012" y="5337727"/>
            <a:ext cx="10100026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1800" b="1"/>
            </a:lvl1pPr>
          </a:lstStyle>
          <a:p>
            <a:r>
              <a:t>Авторство</a:t>
            </a:r>
          </a:p>
        </p:txBody>
      </p:sp>
      <p:sp>
        <p:nvSpPr>
          <p:cNvPr id="116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876962" y="2469930"/>
            <a:ext cx="10438077" cy="1918140"/>
          </a:xfrm>
          <a:prstGeom prst="rect">
            <a:avLst/>
          </a:prstGeom>
        </p:spPr>
        <p:txBody>
          <a:bodyPr/>
          <a:lstStyle>
            <a:lvl1pPr marL="319462" indent="-2349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319462" indent="-2349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319462" indent="-2349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319462" indent="-2349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319462" indent="-234950">
              <a:spcBef>
                <a:spcPts val="0"/>
              </a:spcBef>
              <a:buSzTx/>
              <a:buNone/>
              <a:defRPr sz="4250" spc="-85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«Важная цитата»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734110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Изображение"/>
          <p:cNvSpPr>
            <a:spLocks noGrp="1"/>
          </p:cNvSpPr>
          <p:nvPr>
            <p:ph type="pic" sz="quarter" idx="13"/>
          </p:nvPr>
        </p:nvSpPr>
        <p:spPr>
          <a:xfrm>
            <a:off x="7880350" y="508000"/>
            <a:ext cx="3719550" cy="297483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Изображение"/>
          <p:cNvSpPr>
            <a:spLocks noGrp="1"/>
          </p:cNvSpPr>
          <p:nvPr>
            <p:ph type="pic" sz="half" idx="14"/>
          </p:nvPr>
        </p:nvSpPr>
        <p:spPr>
          <a:xfrm>
            <a:off x="6750050" y="1989138"/>
            <a:ext cx="5219700" cy="607509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Изображение"/>
          <p:cNvSpPr>
            <a:spLocks noGrp="1"/>
          </p:cNvSpPr>
          <p:nvPr>
            <p:ph type="pic" idx="15"/>
          </p:nvPr>
        </p:nvSpPr>
        <p:spPr>
          <a:xfrm>
            <a:off x="-69850" y="247650"/>
            <a:ext cx="8305800" cy="62293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60299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Изображение"/>
          <p:cNvSpPr>
            <a:spLocks noGrp="1"/>
          </p:cNvSpPr>
          <p:nvPr>
            <p:ph type="pic" idx="13"/>
          </p:nvPr>
        </p:nvSpPr>
        <p:spPr>
          <a:xfrm>
            <a:off x="-666750" y="-2762250"/>
            <a:ext cx="13525500" cy="108204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206142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 фото (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>
            <a:spLocks noGrp="1"/>
          </p:cNvSpPr>
          <p:nvPr>
            <p:ph type="pic" idx="13"/>
          </p:nvPr>
        </p:nvSpPr>
        <p:spPr>
          <a:xfrm>
            <a:off x="5486400" y="-101600"/>
            <a:ext cx="6072419" cy="70675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603250" y="635000"/>
            <a:ext cx="4889500" cy="2941137"/>
          </a:xfrm>
          <a:prstGeom prst="rect">
            <a:avLst/>
          </a:prstGeom>
        </p:spPr>
        <p:txBody>
          <a:bodyPr anchor="b"/>
          <a:lstStyle/>
          <a:p>
            <a:r>
              <a:t>Заголовок слайда</a:t>
            </a:r>
          </a:p>
        </p:txBody>
      </p:sp>
      <p:sp>
        <p:nvSpPr>
          <p:cNvPr id="34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3250" y="3530288"/>
            <a:ext cx="4889500" cy="2692712"/>
          </a:xfrm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  <a:lvl2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2pPr>
            <a:lvl3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3pPr>
            <a:lvl4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4pPr>
            <a:lvl5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5pPr>
          </a:lstStyle>
          <a:p>
            <a:r>
              <a:t>Подзаголовок слайда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5971049" y="6488825"/>
            <a:ext cx="243656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640932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слайда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43" name="Подзаголовок слайда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Подзаголовок слайда</a:t>
            </a:r>
          </a:p>
        </p:txBody>
      </p:sp>
      <p:sp>
        <p:nvSpPr>
          <p:cNvPr id="44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87878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349125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одзаголовок слайда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03250" y="1186481"/>
            <a:ext cx="4889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Подзаголовок слайда</a:t>
            </a:r>
          </a:p>
        </p:txBody>
      </p:sp>
      <p:sp>
        <p:nvSpPr>
          <p:cNvPr id="61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0" y="2124252"/>
            <a:ext cx="4889500" cy="4128315"/>
          </a:xfrm>
          <a:prstGeom prst="rect">
            <a:avLst/>
          </a:prstGeom>
        </p:spPr>
        <p:txBody>
          <a:bodyPr/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660384004_1290x1720.jpg"/>
          <p:cNvSpPr>
            <a:spLocks noGrp="1"/>
          </p:cNvSpPr>
          <p:nvPr>
            <p:ph type="pic" idx="14"/>
          </p:nvPr>
        </p:nvSpPr>
        <p:spPr>
          <a:xfrm>
            <a:off x="6096000" y="-203633"/>
            <a:ext cx="5458437" cy="72779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4889500" cy="717550"/>
          </a:xfrm>
          <a:prstGeom prst="rect">
            <a:avLst/>
          </a:prstGeom>
        </p:spPr>
        <p:txBody>
          <a:bodyPr/>
          <a:lstStyle/>
          <a:p>
            <a:r>
              <a:t>Заголовок слайда</a:t>
            </a:r>
          </a:p>
        </p:txBody>
      </p:sp>
      <p:sp>
        <p:nvSpPr>
          <p:cNvPr id="6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16702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азде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Заголовок раздела"/>
          <p:cNvSpPr txBox="1">
            <a:spLocks noGrp="1"/>
          </p:cNvSpPr>
          <p:nvPr>
            <p:ph type="title" hasCustomPrompt="1"/>
          </p:nvPr>
        </p:nvSpPr>
        <p:spPr>
          <a:xfrm>
            <a:off x="603248" y="2266950"/>
            <a:ext cx="10985502" cy="2324100"/>
          </a:xfrm>
          <a:prstGeom prst="rect">
            <a:avLst/>
          </a:prstGeom>
        </p:spPr>
        <p:txBody>
          <a:bodyPr anchor="ctr"/>
          <a:lstStyle>
            <a:lvl1pPr>
              <a:defRPr sz="5800" b="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Заголовок раздела</a:t>
            </a:r>
          </a:p>
        </p:txBody>
      </p:sp>
      <p:sp>
        <p:nvSpPr>
          <p:cNvPr id="72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5971049" y="6488825"/>
            <a:ext cx="243656" cy="24109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246947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овестка д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Заголовок повестки дня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7550"/>
          </a:xfrm>
          <a:prstGeom prst="rect">
            <a:avLst/>
          </a:prstGeom>
        </p:spPr>
        <p:txBody>
          <a:bodyPr/>
          <a:lstStyle/>
          <a:p>
            <a:r>
              <a:t>Заголовок повестки дня</a:t>
            </a:r>
          </a:p>
        </p:txBody>
      </p:sp>
      <p:sp>
        <p:nvSpPr>
          <p:cNvPr id="89" name="Подзаголовок повестки дня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Подзаголовок повестки дня</a:t>
            </a:r>
          </a:p>
        </p:txBody>
      </p:sp>
      <p:sp>
        <p:nvSpPr>
          <p:cNvPr id="90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1pPr>
            <a:lvl2pPr marL="0" indent="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2pPr>
            <a:lvl3pPr marL="0" indent="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3pPr>
            <a:lvl4pPr marL="0" indent="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4pPr>
            <a:lvl5pPr marL="0" indent="0" defTabSz="412750">
              <a:lnSpc>
                <a:spcPct val="100000"/>
              </a:lnSpc>
              <a:spcBef>
                <a:spcPts val="900"/>
              </a:spcBef>
              <a:buSzTx/>
              <a:buNone/>
              <a:defRPr sz="2750" spc="-28"/>
            </a:lvl5pPr>
          </a:lstStyle>
          <a:p>
            <a:r>
              <a:t>Темы повестки дня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766066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Информационное сообщ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Уровень текста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603250" y="2460422"/>
            <a:ext cx="10985500" cy="193715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5800" spc="-116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Информационное сообщение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6091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ажный фа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537964"/>
            <a:ext cx="10985500" cy="3620792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2500" b="1" spc="-125"/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Информация о факте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603250" y="4131090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Информация о факте</a:t>
            </a:r>
          </a:p>
        </p:txBody>
      </p:sp>
      <p:sp>
        <p:nvSpPr>
          <p:cNvPr id="10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341904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слайда"/>
          <p:cNvSpPr txBox="1">
            <a:spLocks noGrp="1"/>
          </p:cNvSpPr>
          <p:nvPr>
            <p:ph type="title" hasCustomPrompt="1"/>
          </p:nvPr>
        </p:nvSpPr>
        <p:spPr>
          <a:xfrm>
            <a:off x="603250" y="539750"/>
            <a:ext cx="10985500" cy="71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Заголовок слайда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 hasCustomPrompt="1"/>
          </p:nvPr>
        </p:nvSpPr>
        <p:spPr>
          <a:xfrm>
            <a:off x="603250" y="2124252"/>
            <a:ext cx="10985500" cy="4128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Текст пункта на слайде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5971049" y="6486708"/>
            <a:ext cx="243656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292100">
              <a:lnSpc>
                <a:spcPct val="100000"/>
              </a:lnSpc>
              <a:spcBef>
                <a:spcPts val="0"/>
              </a:spcBef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423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ransition spd="med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04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609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914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219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5240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1828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133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2438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743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64;&#1040;&#1041;&#1051;&#1054;&#1053;%20&#1055;&#1045;&#1056;&#1057;&#1054;&#1053;&#1040;&#1051;&#1048;&#1047;&#1048;&#1056;&#1054;&#1042;&#1040;&#1053;&#1053;&#1054;&#1049;%20&#1055;&#1056;&#1054;&#1043;&#1056;&#1040;&#1052;&#1052;&#1067;.docx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Relationship Id="rId6" Type="http://schemas.openxmlformats.org/officeDocument/2006/relationships/hyperlink" Target="&#1050;&#1091;&#1088;&#1072;&#1090;&#1086;&#1088;&#1091;_&#1086;&#1087;&#1088;&#1086;&#1089;&#1085;&#1080;&#1082;&#1080;/Oprosnyjj%20list%20dlya%20vtorogo%20ehtapa%20programmy%20nastavnichestva%20po%20forme%20uchitel%20&#226;__%20uchitel.docx" TargetMode="External"/><Relationship Id="rId5" Type="http://schemas.openxmlformats.org/officeDocument/2006/relationships/hyperlink" Target="&#1050;&#1091;&#1088;&#1072;&#1090;&#1086;&#1088;&#1091;_&#1086;&#1087;&#1088;&#1086;&#1089;&#1085;&#1080;&#1082;&#1080;/Oprosnyjj%20list%20dlya%20pervogo%20ehtapa%20programmy%20nastavnichestva%20po%20forme%20uchitel%20&#226;__%20uchitel.docx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8;&#1080;&#1082;&#1072;&#1079;%20&#1086;%20&#1079;&#1072;&#1082;&#1088;&#1077;&#1087;&#1083;&#1077;&#1085;&#1080;&#1080;%20&#1085;&#1072;&#1089;&#1090;&#1072;&#1074;&#1085;&#1080;&#1095;&#1077;&#1089;&#1082;&#1080;&#1093;%20&#1087;&#1072;&#1088;%20(&#1075;&#1088;&#1091;&#1087;&#1087;).pdf" TargetMode="External"/><Relationship Id="rId7" Type="http://schemas.openxmlformats.org/officeDocument/2006/relationships/hyperlink" Target="https://nastavnik.apkpro.ru/#b10550" TargetMode="External"/><Relationship Id="rId2" Type="http://schemas.openxmlformats.org/officeDocument/2006/relationships/hyperlink" Target="&#1076;&#1086;&#1087;&#1086;&#1083;&#1085;&#1080;&#1090;&#1077;&#1083;&#1100;&#1085;&#1086;&#1077;%20&#1089;&#1086;&#1075;&#1083;&#1072;&#1096;&#1077;&#1085;&#1080;&#1077;.pdf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hyperlink" Target="&#1089;&#1086;&#1075;&#1083;&#1072;&#1089;&#1080;&#1077;%20&#1088;&#1072;&#1073;&#1086;&#1090;&#1085;&#1080;&#1082;&#1072;%20&#1085;&#1072;%20&#1079;&#1072;&#1082;&#1088;&#1077;&#1087;&#1083;&#1077;&#1085;&#1080;&#1077;%20&#1079;&#1072;%20&#1085;&#1080;&#1084;%20&#1085;&#1072;&#1089;&#1090;&#1072;&#1074;&#1085;&#1080;&#1082;&#1072;.pdf" TargetMode="External"/><Relationship Id="rId4" Type="http://schemas.openxmlformats.org/officeDocument/2006/relationships/hyperlink" Target="&#1089;&#1086;&#1075;&#1083;&#1072;&#1089;&#1080;&#1077;%20&#1088;&#1072;&#1073;&#1086;&#1090;&#1085;&#1080;&#1082;&#1072;%20&#1085;&#1072;%20&#1076;&#1086;&#1087;&#1088;&#1072;&#1073;&#1086;&#1090;&#1091;%20&#1079;&#1072;%20&#1076;&#1086;&#1087;&#1083;&#1072;&#1090;&#1091;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B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Фигура">
            <a:extLst>
              <a:ext uri="{FF2B5EF4-FFF2-40B4-BE49-F238E27FC236}">
                <a16:creationId xmlns:a16="http://schemas.microsoft.com/office/drawing/2014/main" id="{9DD8E525-99F1-9D4B-A079-9F1DB4C4AFB6}"/>
              </a:ext>
            </a:extLst>
          </p:cNvPr>
          <p:cNvSpPr/>
          <p:nvPr/>
        </p:nvSpPr>
        <p:spPr>
          <a:xfrm>
            <a:off x="0" y="-11113"/>
            <a:ext cx="9557011" cy="6869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2" h="21600" extrusionOk="0">
                <a:moveTo>
                  <a:pt x="0" y="0"/>
                </a:moveTo>
                <a:lnTo>
                  <a:pt x="0" y="21600"/>
                </a:lnTo>
                <a:lnTo>
                  <a:pt x="5671" y="21600"/>
                </a:lnTo>
                <a:lnTo>
                  <a:pt x="19983" y="16602"/>
                </a:lnTo>
                <a:cubicBezTo>
                  <a:pt x="20530" y="16411"/>
                  <a:pt x="20859" y="16297"/>
                  <a:pt x="21055" y="16093"/>
                </a:cubicBezTo>
                <a:cubicBezTo>
                  <a:pt x="21341" y="15823"/>
                  <a:pt x="21528" y="15390"/>
                  <a:pt x="21563" y="14910"/>
                </a:cubicBezTo>
                <a:cubicBezTo>
                  <a:pt x="21600" y="14573"/>
                  <a:pt x="21517" y="14116"/>
                  <a:pt x="21380" y="13353"/>
                </a:cubicBezTo>
                <a:lnTo>
                  <a:pt x="18978" y="0"/>
                </a:lnTo>
                <a:lnTo>
                  <a:pt x="0" y="0"/>
                </a:lnTo>
                <a:close/>
              </a:path>
            </a:pathLst>
          </a:custGeom>
          <a:solidFill>
            <a:srgbClr val="263C86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b="1" kern="0">
              <a:solidFill>
                <a:srgbClr val="FFFFFF"/>
              </a:solidFill>
              <a:latin typeface="Gilroy ExtraBold" pitchFamily="2" charset="0"/>
              <a:sym typeface="Helvetica Neue Medium"/>
            </a:endParaRPr>
          </a:p>
        </p:txBody>
      </p:sp>
      <p:sp>
        <p:nvSpPr>
          <p:cNvPr id="272" name="Фигура"/>
          <p:cNvSpPr/>
          <p:nvPr/>
        </p:nvSpPr>
        <p:spPr>
          <a:xfrm>
            <a:off x="8232855" y="2979142"/>
            <a:ext cx="3994666" cy="3894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57" h="21600" extrusionOk="0">
                <a:moveTo>
                  <a:pt x="21557" y="0"/>
                </a:moveTo>
                <a:lnTo>
                  <a:pt x="2475" y="4916"/>
                </a:lnTo>
                <a:cubicBezTo>
                  <a:pt x="1623" y="5136"/>
                  <a:pt x="1111" y="5267"/>
                  <a:pt x="806" y="5501"/>
                </a:cubicBezTo>
                <a:cubicBezTo>
                  <a:pt x="360" y="5811"/>
                  <a:pt x="70" y="6309"/>
                  <a:pt x="14" y="6860"/>
                </a:cubicBezTo>
                <a:cubicBezTo>
                  <a:pt x="-43" y="7247"/>
                  <a:pt x="85" y="7773"/>
                  <a:pt x="299" y="8648"/>
                </a:cubicBezTo>
                <a:lnTo>
                  <a:pt x="3457" y="21600"/>
                </a:lnTo>
                <a:lnTo>
                  <a:pt x="21557" y="21600"/>
                </a:lnTo>
                <a:lnTo>
                  <a:pt x="21557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600" b="1" kern="0" dirty="0">
              <a:solidFill>
                <a:srgbClr val="FFFFFF"/>
              </a:solidFill>
              <a:latin typeface="Gilroy ExtraBold" pitchFamily="2" charset="0"/>
              <a:sym typeface="Helvetica Neue Medium"/>
            </a:endParaRPr>
          </a:p>
        </p:txBody>
      </p:sp>
      <p:sp>
        <p:nvSpPr>
          <p:cNvPr id="16" name="Развитие  сегмента  зубных паст"/>
          <p:cNvSpPr txBox="1"/>
          <p:nvPr/>
        </p:nvSpPr>
        <p:spPr>
          <a:xfrm>
            <a:off x="369843" y="876873"/>
            <a:ext cx="8606732" cy="2341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>
              <a:lnSpc>
                <a:spcPct val="120000"/>
              </a:lnSpc>
              <a:defRPr sz="11600">
                <a:solidFill>
                  <a:schemeClr val="accent1">
                    <a:lumOff val="16847"/>
                  </a:scheme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endParaRPr lang="ru-RU" sz="4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  <a:defRPr sz="11600">
                <a:solidFill>
                  <a:schemeClr val="accent1">
                    <a:lumOff val="16847"/>
                  </a:schemeClr>
                </a:solidFill>
                <a:latin typeface="Muller Bold"/>
                <a:ea typeface="Muller Bold"/>
                <a:cs typeface="Muller Bold"/>
                <a:sym typeface="Muller Bold"/>
              </a:defRPr>
            </a:pPr>
            <a:r>
              <a:rPr lang="ru-RU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«Об организации наставничества в ОО  Северного района»</a:t>
            </a:r>
            <a:endParaRPr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Еще больше  новых брендов"/>
          <p:cNvSpPr txBox="1"/>
          <p:nvPr/>
        </p:nvSpPr>
        <p:spPr>
          <a:xfrm>
            <a:off x="6262128" y="3225440"/>
            <a:ext cx="51361" cy="396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endParaRPr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269" y="4133220"/>
            <a:ext cx="1518348" cy="1874027"/>
          </a:xfrm>
          <a:prstGeom prst="rect">
            <a:avLst/>
          </a:prstGeom>
        </p:spPr>
      </p:pic>
      <p:sp>
        <p:nvSpPr>
          <p:cNvPr id="7" name="Еще больше  новых брендов"/>
          <p:cNvSpPr txBox="1"/>
          <p:nvPr/>
        </p:nvSpPr>
        <p:spPr>
          <a:xfrm>
            <a:off x="148711" y="5276362"/>
            <a:ext cx="3291094" cy="12331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Кривошеина Ольга Петровна</a:t>
            </a:r>
          </a:p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иректор МКУ «ИМЦ»</a:t>
            </a:r>
          </a:p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endParaRPr lang="ru-R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endParaRPr lang="ru-RU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03.02.2023</a:t>
            </a:r>
          </a:p>
          <a:p>
            <a:pPr>
              <a:lnSpc>
                <a:spcPct val="80000"/>
              </a:lnSpc>
              <a:defRPr sz="7000" spc="140">
                <a:solidFill>
                  <a:srgbClr val="FFFFFF"/>
                </a:solidFill>
                <a:latin typeface="Muller Light"/>
                <a:ea typeface="Muller Light"/>
                <a:cs typeface="Muller Light"/>
                <a:sym typeface="Muller Light"/>
              </a:defRPr>
            </a:pPr>
            <a:endParaRPr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2366" y="3838255"/>
            <a:ext cx="2153178" cy="231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242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8026" y="3429000"/>
            <a:ext cx="8812653" cy="2353614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noFill/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AutoShape 10" descr="https://freepowerpointtemplates.com/wp-content/uploads/PowerPoint-Logo-Cover-FreePowerPointTemplate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48267" cy="6858000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03842" y="101735"/>
            <a:ext cx="949547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Положение</a:t>
            </a:r>
          </a:p>
          <a:p>
            <a:pPr algn="ctr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 системе (целевой модели) наставничества педагогических работников в МКОУ ________________________________</a:t>
            </a:r>
          </a:p>
          <a:p>
            <a:pPr algn="ctr"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92644" t="42376" r="3995" b="29626"/>
          <a:stretch/>
        </p:blipFill>
        <p:spPr>
          <a:xfrm>
            <a:off x="10646405" y="3549692"/>
            <a:ext cx="623875" cy="17048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38648" y="1320649"/>
            <a:ext cx="826799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80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2.	В Положении используются следующие понятия:</a:t>
            </a:r>
          </a:p>
          <a:p>
            <a:pPr algn="just">
              <a:spcBef>
                <a:spcPts val="180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Наставник - педагогический работник, назначаемый ответственным за профессиональную и должностную адаптацию лица, в отношении которого осуществляется наставническая деятельность в организации, осуществляющей образовательную деятельность.</a:t>
            </a:r>
          </a:p>
          <a:p>
            <a:pPr algn="just">
              <a:spcBef>
                <a:spcPts val="180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  </a:t>
            </a:r>
          </a:p>
          <a:p>
            <a:pPr algn="just">
              <a:spcBef>
                <a:spcPts val="1800"/>
              </a:spcBef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Персонализированная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наставничества - краткосрочная персонализированная программа (от 3 месяцев до 1 года), включающая описание форм и видов наставничества, участников наставнической деятельности, направления наставнической деятельности и перечень мероприятий, нацеленных на устранение выявленных профессиональных затруднений наставляемого и на поддержку его сильных сторон.</a:t>
            </a:r>
          </a:p>
          <a:p>
            <a:pPr algn="just">
              <a:spcBef>
                <a:spcPts val="180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57643" y="6116084"/>
            <a:ext cx="74349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ШАБЛОН ПЕРСОНАЛИЗИРОВАННОЙ ПРОГРАММЫ РАЗВИТИЯ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701910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0" descr="https://freepowerpointtemplates.com/wp-content/uploads/PowerPoint-Logo-Cover-FreePowerPointTemplate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48267" cy="6858000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03842" y="101735"/>
            <a:ext cx="11088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ДОРОЖНАЯ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(план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мероприятий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 реализации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Положения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 системе (целевой модели)  наставничества педагогических работников в  МКОУ _______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845" y="865042"/>
            <a:ext cx="9780673" cy="5556358"/>
          </a:xfrm>
          <a:prstGeom prst="rect">
            <a:avLst/>
          </a:prstGeom>
        </p:spPr>
      </p:pic>
      <p:sp>
        <p:nvSpPr>
          <p:cNvPr id="18" name="Овал 17"/>
          <p:cNvSpPr/>
          <p:nvPr/>
        </p:nvSpPr>
        <p:spPr>
          <a:xfrm>
            <a:off x="3284113" y="4282720"/>
            <a:ext cx="5074275" cy="1081826"/>
          </a:xfrm>
          <a:prstGeom prst="ellipse">
            <a:avLst/>
          </a:prstGeom>
          <a:solidFill>
            <a:schemeClr val="bg1"/>
          </a:solidFill>
          <a:ln w="508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844" y="3626526"/>
            <a:ext cx="9780673" cy="294413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095756" y="3620581"/>
            <a:ext cx="3462719" cy="823810"/>
          </a:xfrm>
          <a:prstGeom prst="rect">
            <a:avLst/>
          </a:prstGeom>
          <a:noFill/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noFill/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7172" y="3626526"/>
            <a:ext cx="627942" cy="8240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37172" y="1645902"/>
            <a:ext cx="44303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Опросный лист </a:t>
            </a:r>
          </a:p>
          <a:p>
            <a:pPr algn="ctr"/>
            <a:r>
              <a:rPr lang="ru-RU" b="1" dirty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для первого этапа мониторинга программы наставничества </a:t>
            </a:r>
          </a:p>
          <a:p>
            <a:pPr algn="ctr"/>
            <a:r>
              <a:rPr lang="ru-RU" b="1" dirty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(до начала работы) </a:t>
            </a:r>
            <a:endParaRPr lang="ru-RU" b="1" dirty="0">
              <a:solidFill>
                <a:srgbClr val="263C8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47819" y="4267608"/>
            <a:ext cx="6096000" cy="14219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ctr">
              <a:lnSpc>
                <a:spcPct val="120000"/>
              </a:lnSpc>
              <a:spcAft>
                <a:spcPts val="1700"/>
              </a:spcAft>
            </a:pPr>
            <a:r>
              <a:rPr lang="ru-RU" b="1" spc="-1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action="ppaction://hlinkfile"/>
              </a:rPr>
              <a:t>Опросный лист</a:t>
            </a:r>
            <a:br>
              <a:rPr lang="ru-RU" b="1" spc="-1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action="ppaction://hlinkfile"/>
              </a:rPr>
            </a:br>
            <a:r>
              <a:rPr lang="ru-RU" b="1" spc="-1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action="ppaction://hlinkfile"/>
              </a:rPr>
              <a:t>для второго этапа мониторинга программы наставничества</a:t>
            </a:r>
            <a:br>
              <a:rPr lang="ru-RU" b="1" spc="-1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action="ppaction://hlinkfile"/>
              </a:rPr>
            </a:br>
            <a:r>
              <a:rPr lang="ru-RU" b="1" spc="-1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 action="ppaction://hlinkfile"/>
              </a:rPr>
              <a:t>(по завершении работы)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2334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/>
          <p:nvPr/>
        </p:nvPicPr>
        <p:blipFill rotWithShape="1">
          <a:blip r:embed="rId2"/>
          <a:srcRect l="23891" t="15108" r="24156" b="3933"/>
          <a:stretch/>
        </p:blipFill>
        <p:spPr bwMode="auto">
          <a:xfrm>
            <a:off x="405833" y="1558344"/>
            <a:ext cx="5877176" cy="49354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3433" y="0"/>
            <a:ext cx="120485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 педагога и наставника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77438"/>
            <a:ext cx="6719125" cy="1210588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2400" b="1" dirty="0" smtClean="0">
                <a:solidFill>
                  <a:srgbClr val="FFFFFF"/>
                </a:solidFill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  <a:sym typeface="Helvetica Neue Medium"/>
              </a:rPr>
              <a:t>Региональный конкурс  </a:t>
            </a:r>
            <a:r>
              <a:rPr lang="ru-RU" sz="2400" b="1" dirty="0">
                <a:solidFill>
                  <a:srgbClr val="FFFFFF"/>
                </a:solidFill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  <a:sym typeface="Helvetica Neue Medium"/>
              </a:rPr>
              <a:t>на присуждение почетного знака «Молодежный лидер </a:t>
            </a:r>
            <a:r>
              <a:rPr lang="ru-RU" sz="2400" b="1" dirty="0" smtClean="0">
                <a:solidFill>
                  <a:srgbClr val="FFFFFF"/>
                </a:solidFill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  <a:sym typeface="Helvetica Neue Medium"/>
              </a:rPr>
              <a:t>образования </a:t>
            </a:r>
            <a:r>
              <a:rPr lang="ru-RU" sz="2400" b="1" dirty="0">
                <a:solidFill>
                  <a:srgbClr val="FFFFFF"/>
                </a:solidFill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  <a:sym typeface="Helvetica Neue Medium"/>
              </a:rPr>
              <a:t>Новосибирской области</a:t>
            </a:r>
            <a:r>
              <a:rPr lang="ru-RU" sz="2400" b="1" dirty="0" smtClean="0">
                <a:solidFill>
                  <a:srgbClr val="FFFFFF"/>
                </a:solidFill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  <a:sym typeface="Helvetica Neue Medium"/>
              </a:rPr>
              <a:t>» </a:t>
            </a:r>
            <a:endParaRPr kumimoji="0" lang="ru-RU" sz="24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Times New Roman" panose="02020603050405020304" pitchFamily="18" charset="0"/>
              <a:ea typeface="Helvetica Neue Medium"/>
              <a:cs typeface="Times New Roman" panose="02020603050405020304" pitchFamily="18" charset="0"/>
              <a:sym typeface="Helvetica Neue Medium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744755" y="-186828"/>
            <a:ext cx="7856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263C86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!</a:t>
            </a:r>
            <a:endParaRPr lang="ru-RU" sz="5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-180304" y="6509187"/>
            <a:ext cx="7160653" cy="348813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1600" b="1" dirty="0" smtClean="0">
                <a:solidFill>
                  <a:srgbClr val="FFFFFF"/>
                </a:solidFill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  <a:sym typeface="Helvetica Neue Medium"/>
              </a:rPr>
              <a:t>НОЯБРЬ-ДЕКАБРЬ  2023 г.- подача документов</a:t>
            </a:r>
            <a:endParaRPr lang="ru-RU" sz="1600" b="1" dirty="0">
              <a:solidFill>
                <a:srgbClr val="FFFFFF"/>
              </a:solidFill>
              <a:latin typeface="Times New Roman" panose="02020603050405020304" pitchFamily="18" charset="0"/>
              <a:ea typeface="Helvetica Neue Medium"/>
              <a:cs typeface="Times New Roman" panose="02020603050405020304" pitchFamily="18" charset="0"/>
              <a:sym typeface="Helvetica Neue Medium"/>
            </a:endParaRPr>
          </a:p>
        </p:txBody>
      </p:sp>
      <p:pic>
        <p:nvPicPr>
          <p:cNvPr id="18" name="Рисунок 17"/>
          <p:cNvPicPr/>
          <p:nvPr/>
        </p:nvPicPr>
        <p:blipFill rotWithShape="1">
          <a:blip r:embed="rId3"/>
          <a:srcRect l="27900" t="12258" r="24317" b="4504"/>
          <a:stretch/>
        </p:blipFill>
        <p:spPr bwMode="auto">
          <a:xfrm>
            <a:off x="6688842" y="1672863"/>
            <a:ext cx="5103680" cy="50107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82366" y="113968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КОНКУРСЕ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301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601" y="1672863"/>
            <a:ext cx="5389467" cy="54335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3433" y="0"/>
            <a:ext cx="120485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 педагога и наставника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77438"/>
            <a:ext cx="6719125" cy="1210588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2400" b="1" dirty="0" smtClean="0">
                <a:solidFill>
                  <a:srgbClr val="FFFFFF"/>
                </a:solidFill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  <a:sym typeface="Helvetica Neue Medium"/>
              </a:rPr>
              <a:t>Муниципальный конкурс профессионального мастерства «Молодость и опыт»</a:t>
            </a:r>
          </a:p>
          <a:p>
            <a:pPr algn="ctr" defTabSz="825500" hangingPunct="0"/>
            <a:r>
              <a:rPr kumimoji="0" lang="ru-RU" sz="2400" b="1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  <a:sym typeface="Helvetica Neue Medium"/>
              </a:rPr>
              <a:t>2023 год</a:t>
            </a:r>
            <a:endParaRPr kumimoji="0" lang="ru-RU" sz="2400" b="1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Times New Roman" panose="02020603050405020304" pitchFamily="18" charset="0"/>
              <a:ea typeface="Helvetica Neue Medium"/>
              <a:cs typeface="Times New Roman" panose="02020603050405020304" pitchFamily="18" charset="0"/>
              <a:sym typeface="Helvetica Neue Medium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744755" y="-186828"/>
            <a:ext cx="7856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263C86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!</a:t>
            </a:r>
            <a:endParaRPr lang="ru-RU" sz="5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-180304" y="6509187"/>
            <a:ext cx="7160653" cy="348813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1600" b="1" dirty="0" smtClean="0">
                <a:solidFill>
                  <a:srgbClr val="FFFFFF"/>
                </a:solidFill>
                <a:latin typeface="Times New Roman" panose="02020603050405020304" pitchFamily="18" charset="0"/>
                <a:ea typeface="Helvetica Neue Medium"/>
                <a:cs typeface="Times New Roman" panose="02020603050405020304" pitchFamily="18" charset="0"/>
                <a:sym typeface="Helvetica Neue Medium"/>
              </a:rPr>
              <a:t>ПОЛОЖЕНИЕ БУДЕТ НАПРАВЛЕНО В ОО в начале марта</a:t>
            </a:r>
            <a:endParaRPr lang="ru-RU" sz="1600" b="1" dirty="0">
              <a:solidFill>
                <a:srgbClr val="FFFFFF"/>
              </a:solidFill>
              <a:latin typeface="Times New Roman" panose="02020603050405020304" pitchFamily="18" charset="0"/>
              <a:ea typeface="Helvetica Neue Medium"/>
              <a:cs typeface="Times New Roman" panose="02020603050405020304" pitchFamily="18" charset="0"/>
              <a:sym typeface="Helvetica Neue Medium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9125" y="1605280"/>
            <a:ext cx="529725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10 февраля – прием конкурсных материалов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«Учитель года» </a:t>
            </a:r>
          </a:p>
          <a:p>
            <a:pPr algn="ctr"/>
            <a:endParaRPr lang="ru-RU" b="1" dirty="0" smtClean="0">
              <a:solidFill>
                <a:srgbClr val="263C8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263C8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февраля </a:t>
            </a:r>
            <a:r>
              <a:rPr lang="ru-RU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очный этап </a:t>
            </a:r>
            <a:r>
              <a:rPr lang="ru-RU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районной ученической конференции (малый зал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КДЦ</a:t>
            </a:r>
            <a:r>
              <a:rPr lang="ru-RU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b="1" dirty="0">
              <a:solidFill>
                <a:srgbClr val="263C8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мониторинга показателей системы обеспечения профессионального развития педагогических работников Новосибирской области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ести в ОО учет педагогов,  привлекаемых в качестве экспертов на муниципальном и региональном уровнях (</a:t>
            </a:r>
            <a:r>
              <a:rPr lang="ru-RU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жюри конкурсов, олимпиад, различных проверок и перепроверок работ ВПР и т.д.)</a:t>
            </a:r>
            <a:endParaRPr lang="ru-RU" b="1" dirty="0">
              <a:solidFill>
                <a:srgbClr val="263C8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263C8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263C8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263C8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103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8789" y="206891"/>
            <a:ext cx="11947301" cy="1210588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Всероссийское совещание </a:t>
            </a:r>
          </a:p>
          <a:p>
            <a:pPr algn="ctr" defTabSz="825500" hangingPunct="0"/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«Развитие 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методической службы в Российской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Федерации»</a:t>
            </a:r>
            <a:endParaRPr kumimoji="0" lang="ru-RU" sz="36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29304" y="1846970"/>
            <a:ext cx="4746171" cy="4411464"/>
          </a:xfrm>
          <a:prstGeom prst="rect">
            <a:avLst/>
          </a:prstGeom>
          <a:solidFill>
            <a:srgbClr val="008000"/>
          </a:solidFill>
          <a:ln w="12700" cap="flat">
            <a:solidFill>
              <a:srgbClr val="008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Министр просвещения Российской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Федерации Сергей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Сергеевич Кравцов: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«28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апреля 2022 года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можно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ctr" defTabSz="825500" hangingPunct="0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назвать днем возрождения методических служб. Мы будем делать все для их поддержки. Они нужны нашей системе образования, нашим учителям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  <a:sym typeface="Helvetica Neue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5621" r="29543" b="26385"/>
          <a:stretch/>
        </p:blipFill>
        <p:spPr>
          <a:xfrm>
            <a:off x="616652" y="1528443"/>
            <a:ext cx="5640947" cy="504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3428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62886" y="916444"/>
            <a:ext cx="10663706" cy="1087477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лючевые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стратегические приоритеты развития методической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службы:</a:t>
            </a:r>
            <a:endParaRPr kumimoji="0" lang="ru-RU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12891" y="294335"/>
            <a:ext cx="8963696" cy="718145"/>
          </a:xfrm>
          <a:prstGeom prst="rect">
            <a:avLst/>
          </a:prstGeom>
          <a:solidFill>
            <a:srgbClr val="008000"/>
          </a:solidFill>
          <a:ln w="12700" cap="flat">
            <a:solidFill>
              <a:srgbClr val="008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Министр просвещения Российской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Федерации Сергей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Сергеевич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Кравцов обозначил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  <a:sym typeface="Helvetica Neue Medium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379826" y="203113"/>
            <a:ext cx="44713" cy="2205236"/>
          </a:xfrm>
          <a:prstGeom prst="line">
            <a:avLst/>
          </a:prstGeom>
          <a:noFill/>
          <a:ln w="6350" cap="flat">
            <a:solidFill>
              <a:srgbClr val="263C8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46084" y="2286501"/>
            <a:ext cx="11525206" cy="0"/>
          </a:xfrm>
          <a:prstGeom prst="line">
            <a:avLst/>
          </a:prstGeom>
          <a:noFill/>
          <a:ln w="6350" cap="flat">
            <a:solidFill>
              <a:srgbClr val="263C86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Прямоугольник 18"/>
          <p:cNvSpPr/>
          <p:nvPr/>
        </p:nvSpPr>
        <p:spPr>
          <a:xfrm>
            <a:off x="543521" y="2243460"/>
            <a:ext cx="11302435" cy="4434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900430" algn="l"/>
              </a:tabLst>
            </a:pP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глобальная «сборка» всех региональных методических структур, всех элементов, которые способны оказывать методическую поддержку, в единую систему и налаживание их реального взаимодействия; </a:t>
            </a:r>
          </a:p>
          <a:p>
            <a:pPr marL="285750" indent="-285750">
              <a:lnSpc>
                <a:spcPct val="120000"/>
              </a:lnSpc>
              <a:buFont typeface="Courier New" panose="02070309020205020404" pitchFamily="49" charset="0"/>
              <a:buChar char="o"/>
              <a:tabLst>
                <a:tab pos="900430" algn="l"/>
              </a:tabLst>
            </a:pPr>
            <a:r>
              <a:rPr lang="ru-RU" sz="32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технологизация</a:t>
            </a: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методической службы;</a:t>
            </a:r>
          </a:p>
          <a:p>
            <a:pPr marL="285750" indent="-28575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900430" algn="l"/>
              </a:tabLst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регионального методического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актива;</a:t>
            </a:r>
            <a:endParaRPr lang="ru-RU" sz="3200" dirty="0" smtClean="0">
              <a:solidFill>
                <a:srgbClr val="FF0000"/>
              </a:solid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spcAft>
                <a:spcPts val="0"/>
              </a:spcAft>
              <a:buFont typeface="Courier New" panose="02070309020205020404" pitchFamily="49" charset="0"/>
              <a:buChar char="o"/>
              <a:tabLst>
                <a:tab pos="900430" algn="l"/>
              </a:tabLst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адресное</a:t>
            </a:r>
            <a:r>
              <a:rPr lang="ru-RU" sz="32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научно-методическое </a:t>
            </a: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сопровождение </a:t>
            </a:r>
            <a:r>
              <a:rPr lang="ru-RU" sz="3200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учителя</a:t>
            </a:r>
            <a:r>
              <a:rPr lang="ru-RU" sz="32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indent="469265" algn="just">
              <a:lnSpc>
                <a:spcPts val="1615"/>
              </a:lnSpc>
              <a:spcAft>
                <a:spcPts val="0"/>
              </a:spcAft>
              <a:tabLst>
                <a:tab pos="450215" algn="l"/>
                <a:tab pos="900430" algn="l"/>
              </a:tabLst>
            </a:pPr>
            <a:r>
              <a:rPr lang="ru-RU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335113" y="2569082"/>
            <a:ext cx="44713" cy="4626674"/>
          </a:xfrm>
          <a:prstGeom prst="line">
            <a:avLst/>
          </a:prstGeom>
          <a:noFill/>
          <a:ln w="6350" cap="flat">
            <a:solidFill>
              <a:srgbClr val="008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246084" y="6622079"/>
            <a:ext cx="3540034" cy="2684"/>
          </a:xfrm>
          <a:prstGeom prst="line">
            <a:avLst/>
          </a:prstGeom>
          <a:noFill/>
          <a:ln w="6350" cap="flat">
            <a:solidFill>
              <a:srgbClr val="008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265713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3" b="27599"/>
          <a:stretch/>
        </p:blipFill>
        <p:spPr>
          <a:xfrm>
            <a:off x="7009307" y="584775"/>
            <a:ext cx="4992710" cy="35867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3433" y="0"/>
            <a:ext cx="120485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63C8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ЦЕЛЕВОЙ МОДЕЛИ НАСТАВНИЧЕСТВА</a:t>
            </a:r>
            <a:endParaRPr lang="ru-RU" sz="3200" dirty="0"/>
          </a:p>
        </p:txBody>
      </p:sp>
      <p:pic>
        <p:nvPicPr>
          <p:cNvPr id="6" name="Рисунок 5" descr="C:\TEMP\FineReader12.00\media\image1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280" y="564243"/>
            <a:ext cx="60007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3" y="0"/>
            <a:ext cx="6825803" cy="823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347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4575" y="183465"/>
            <a:ext cx="39880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 smtClean="0">
                <a:solidFill>
                  <a:srgbClr val="263C86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ПОРТАЛ «НАСТАВНИК»:</a:t>
            </a:r>
            <a:endParaRPr lang="ru-RU" sz="2400" u="sng" dirty="0"/>
          </a:p>
        </p:txBody>
      </p:sp>
      <p:sp>
        <p:nvSpPr>
          <p:cNvPr id="6" name="AutoShape 10" descr="https://freepowerpointtemplates.com/wp-content/uploads/PowerPoint-Logo-Cover-FreePowerPointTemplate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74110" y="2115263"/>
            <a:ext cx="7340600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Дополнительное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соглашение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Приказ о закреплении наставнических пар (групп)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Согласие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работника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допработу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 за доплату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Согласие работника на закрепление за ним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наставника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8" name="Picture 14" descr="https://vgev.ru/wp-content/uploads/2021/07/microsoft_office_word_2019%E2%80%93present.svg_-1024x95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799" y="234228"/>
            <a:ext cx="1239126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995135" y="1474442"/>
            <a:ext cx="222613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100" i="1" dirty="0" smtClean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Документы</a:t>
            </a:r>
            <a:endParaRPr lang="ru-RU" sz="11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48267" cy="6858000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3286" y="859937"/>
            <a:ext cx="3677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https://nastavnik.apkpro.ru/#b10550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98636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67718" y="3429000"/>
            <a:ext cx="8812653" cy="2353614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noFill/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AutoShape 10" descr="https://freepowerpointtemplates.com/wp-content/uploads/PowerPoint-Logo-Cover-FreePowerPointTemplate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48267" cy="6858000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03842" y="101735"/>
            <a:ext cx="949547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Положение</a:t>
            </a:r>
          </a:p>
          <a:p>
            <a:pPr algn="ctr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 системе (целевой модели) наставничества педагогических работников в МКОУ ________________________________</a:t>
            </a:r>
          </a:p>
          <a:p>
            <a:pPr algn="ctr"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92644" t="42376" r="3995" b="29626"/>
          <a:stretch/>
        </p:blipFill>
        <p:spPr>
          <a:xfrm>
            <a:off x="10646405" y="3549692"/>
            <a:ext cx="623875" cy="170488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8176" y="1320649"/>
            <a:ext cx="8168470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800"/>
              </a:spcBef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VIII.	Условия публикации результатов персонализированной программы наставничества педагогических работников на сайте организации</a:t>
            </a:r>
            <a:endParaRPr lang="ru-RU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80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21.	Для размещения информации о реализации персонализированной программы наставничества педагогических работников в информационно-телекоммуникационной сети «Интернет» на официальном сайте организации (далее - сайт) создается специальный раздел (рубрика).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80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На сайте размещаются сведения о реализуемых персонализированных программах наставничества педагогических работников, базы наставников и наставляемых, лучшие кейсы персонализированных программ наставничества педагогических работников, федеральная, региональная, муниципальная  и локальная нормативно-правовая база в сфере наставничества педагогических работников, методические рекомендации, новости и анонсы мероприятий и программ наставничества педагогических работников в образовательной организации и др.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Bef>
                <a:spcPts val="180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22.	Результаты персонализированных программ наставничества педагогических работников в организации публикуются после их завершения.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4780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0" descr="https://freepowerpointtemplates.com/wp-content/uploads/PowerPoint-Logo-Cover-FreePowerPointTemplate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48267" cy="6858000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03842" y="101735"/>
            <a:ext cx="11088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ДОРОЖНАЯ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КАРТА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(план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мероприятий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 реализации 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Положения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 системе (целевой модели)  наставничества педагогических работников в  МКОУ _______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846" y="826431"/>
            <a:ext cx="9780673" cy="5556358"/>
          </a:xfrm>
          <a:prstGeom prst="rect">
            <a:avLst/>
          </a:prstGeom>
        </p:spPr>
      </p:pic>
      <p:sp>
        <p:nvSpPr>
          <p:cNvPr id="18" name="Овал 17"/>
          <p:cNvSpPr/>
          <p:nvPr/>
        </p:nvSpPr>
        <p:spPr>
          <a:xfrm>
            <a:off x="3284113" y="4282720"/>
            <a:ext cx="5074275" cy="1081826"/>
          </a:xfrm>
          <a:prstGeom prst="ellipse">
            <a:avLst/>
          </a:prstGeom>
          <a:solidFill>
            <a:schemeClr val="bg1"/>
          </a:solidFill>
          <a:ln w="508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845" y="3604610"/>
            <a:ext cx="9780673" cy="294413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973460" y="3604610"/>
            <a:ext cx="3863662" cy="2353614"/>
          </a:xfrm>
          <a:prstGeom prst="rect">
            <a:avLst/>
          </a:prstGeom>
          <a:noFill/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noFill/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7700" y="3905223"/>
            <a:ext cx="627942" cy="170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70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9947" y="1826039"/>
            <a:ext cx="9624972" cy="4922544"/>
          </a:xfrm>
          <a:prstGeom prst="rect">
            <a:avLst/>
          </a:prstGeom>
          <a:solidFill>
            <a:srgbClr val="DEE4F6"/>
          </a:solidFill>
          <a:ln w="12700" cap="flat">
            <a:solidFill>
              <a:srgbClr val="DEE4F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9948" y="679267"/>
            <a:ext cx="9624971" cy="1184515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04297" y="22820"/>
            <a:ext cx="120485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63C86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Персонализированная  программа наставничества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38736" y="2040542"/>
            <a:ext cx="5103223" cy="4950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Северная СШ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Чувашинская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ОШ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Новотроицкая ОШ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Бергульская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ОШ</a:t>
            </a:r>
          </a:p>
          <a:p>
            <a:pPr>
              <a:lnSpc>
                <a:spcPct val="11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В-Красноярская ср.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Остяцкая ОШ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Федоровская ОШ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Биазинская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ср.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Гражданцевская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ср.ш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  <a:p>
            <a:pPr>
              <a:lnSpc>
                <a:spcPct val="11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-МКОУ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Коб-Кордоновская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ОШ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endParaRPr lang="ru-RU" sz="15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81789" y="2040542"/>
            <a:ext cx="5103223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 учебный год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 учебный год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 учебный год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 учебный год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2022-2023 учебный год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- 3 месяца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- 3 месяца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- 6 месяцев </a:t>
            </a:r>
          </a:p>
          <a:p>
            <a:pPr>
              <a:lnSpc>
                <a:spcPct val="11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-8 месяцев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месяцев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09947" y="1014120"/>
            <a:ext cx="43564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НАИМЕНОВАНИЕ ОО</a:t>
            </a:r>
            <a:endParaRPr lang="ru-RU" sz="3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16449" y="856027"/>
            <a:ext cx="52685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ПЕРИОД РЕАЛИЗАЦИИ ПРОГРАММЫ НАСТАВНИЧЕСТВА</a:t>
            </a:r>
            <a:endParaRPr lang="ru-RU" sz="2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9012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0" descr="https://freepowerpointtemplates.com/wp-content/uploads/PowerPoint-Logo-Cover-FreePowerPointTemplates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5575" y="698767"/>
            <a:ext cx="11762227" cy="5723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just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собеседование, анкетирование  наставляемых   на предмет выявления их профессиональных затруднений в работе; 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совместное изучение нормативных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документов,  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требований к оформлению школьной документации,   оцениванию обучающихся, ведению электронных портфолио, методики проведения комплексной работы  и т.д.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проверка тетрадей, журналов наставником на предмет объективного выставления отметок наставляемым;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консультативная помощь в составлении:  рабочих программ, календарно-тематического, поурочного  планирования, отчетности по окончанию четверти,  технологических карт занятий и т.д.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посещение наставником занятий наставляемых  с  подробным анализом;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организация занятий наставника для наставляемых  с целью обучения их профессиональному мастерству;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изучение опыта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консультации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наставляемых  по вопросам подготовки обучающихся к конкурсам, олимпиадам по предмету, а также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различным  темам;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ознакомление наставляемых   с организацией индивидуальных занятий с различными категориями  обучающихся; с современными образовательными технологиями; с различными видами самостоятельной работы,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посещение заседаний школьных методических объединений совместно с наставляемыми;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проведение семинаров-практикумов, круглых столов, мастер-классов,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интенсивов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по различным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вопросам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69875"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оказание помощи  при формировании оценочных средств для проведения тематического и итогового контроля, при выборе темы самообразования.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9898" y="103732"/>
            <a:ext cx="10663706" cy="595035"/>
          </a:xfrm>
          <a:prstGeom prst="rect">
            <a:avLst/>
          </a:prstGeom>
          <a:solidFill>
            <a:srgbClr val="263C86"/>
          </a:solidFill>
          <a:ln w="12700" cap="flat">
            <a:solidFill>
              <a:srgbClr val="263C8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ФОРМЫ   РАБОТЫ:</a:t>
            </a:r>
            <a:endParaRPr kumimoji="0" lang="ru-RU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9033917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3646</TotalTime>
  <Words>649</Words>
  <Application>Microsoft Office PowerPoint</Application>
  <PresentationFormat>Широкоэкранный</PresentationFormat>
  <Paragraphs>104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Courier New</vt:lpstr>
      <vt:lpstr>Gilroy ExtraBold</vt:lpstr>
      <vt:lpstr>Helvetica Neue</vt:lpstr>
      <vt:lpstr>Helvetica Neue Medium</vt:lpstr>
      <vt:lpstr>Muller Bold</vt:lpstr>
      <vt:lpstr>Muller Light</vt:lpstr>
      <vt:lpstr>Times New Roman</vt:lpstr>
      <vt:lpstr>21_BasicWhite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Директор ИМЦ</cp:lastModifiedBy>
  <cp:revision>367</cp:revision>
  <cp:lastPrinted>2021-09-28T13:58:47Z</cp:lastPrinted>
  <dcterms:created xsi:type="dcterms:W3CDTF">2021-09-20T09:17:18Z</dcterms:created>
  <dcterms:modified xsi:type="dcterms:W3CDTF">2023-02-03T02:46:31Z</dcterms:modified>
</cp:coreProperties>
</file>