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61" r:id="rId2"/>
    <p:sldId id="259" r:id="rId3"/>
    <p:sldId id="265" r:id="rId4"/>
    <p:sldId id="296" r:id="rId5"/>
    <p:sldId id="295" r:id="rId6"/>
    <p:sldId id="264" r:id="rId7"/>
    <p:sldId id="268" r:id="rId8"/>
    <p:sldId id="278"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0" autoAdjust="0"/>
    <p:restoredTop sz="94660"/>
  </p:normalViewPr>
  <p:slideViewPr>
    <p:cSldViewPr snapToGrid="0">
      <p:cViewPr varScale="1">
        <p:scale>
          <a:sx n="80" d="100"/>
          <a:sy n="80" d="100"/>
        </p:scale>
        <p:origin x="96" y="4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1718368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01001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28727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939382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984323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3738054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3607976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72953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732968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0E5CD1-EE5E-40BA-BAC6-0FD53FACC034}" type="datetimeFigureOut">
              <a:rPr lang="ru-RU" smtClean="0"/>
              <a:t>09.02.2024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064661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A0E5CD1-EE5E-40BA-BAC6-0FD53FACC034}" type="datetimeFigureOut">
              <a:rPr lang="ru-RU" smtClean="0"/>
              <a:t>09.02.2024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866855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A0E5CD1-EE5E-40BA-BAC6-0FD53FACC034}" type="datetimeFigureOut">
              <a:rPr lang="ru-RU" smtClean="0"/>
              <a:t>09.02.2024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123197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A0E5CD1-EE5E-40BA-BAC6-0FD53FACC034}" type="datetimeFigureOut">
              <a:rPr lang="ru-RU" smtClean="0"/>
              <a:t>09.02.2024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45742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0E5CD1-EE5E-40BA-BAC6-0FD53FACC034}" type="datetimeFigureOut">
              <a:rPr lang="ru-RU" smtClean="0"/>
              <a:t>09.02.2024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873295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0E5CD1-EE5E-40BA-BAC6-0FD53FACC034}" type="datetimeFigureOut">
              <a:rPr lang="ru-RU" smtClean="0"/>
              <a:t>09.02.2024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1314894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0E5CD1-EE5E-40BA-BAC6-0FD53FACC034}" type="datetimeFigureOut">
              <a:rPr lang="ru-RU" smtClean="0"/>
              <a:t>09.02.2024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6AC4543-8284-4640-837D-3458AD37FE24}" type="slidenum">
              <a:rPr lang="ru-RU" smtClean="0"/>
              <a:t>‹#›</a:t>
            </a:fld>
            <a:endParaRPr lang="ru-RU"/>
          </a:p>
        </p:txBody>
      </p:sp>
    </p:spTree>
    <p:extLst>
      <p:ext uri="{BB962C8B-B14F-4D97-AF65-F5344CB8AC3E}">
        <p14:creationId xmlns:p14="http://schemas.microsoft.com/office/powerpoint/2010/main" val="2484098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A0E5CD1-EE5E-40BA-BAC6-0FD53FACC034}" type="datetimeFigureOut">
              <a:rPr lang="ru-RU" smtClean="0"/>
              <a:t>09.02.2024</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6AC4543-8284-4640-837D-3458AD37FE24}" type="slidenum">
              <a:rPr lang="ru-RU" smtClean="0"/>
              <a:t>‹#›</a:t>
            </a:fld>
            <a:endParaRPr lang="ru-RU"/>
          </a:p>
        </p:txBody>
      </p:sp>
    </p:spTree>
    <p:extLst>
      <p:ext uri="{BB962C8B-B14F-4D97-AF65-F5344CB8AC3E}">
        <p14:creationId xmlns:p14="http://schemas.microsoft.com/office/powerpoint/2010/main" val="2307111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975" y="1752600"/>
            <a:ext cx="11710320" cy="2013284"/>
          </a:xfrm>
        </p:spPr>
        <p:txBody>
          <a:bodyPr>
            <a:normAutofit/>
          </a:bodyPr>
          <a:lstStyle/>
          <a:p>
            <a:pPr algn="ctr"/>
            <a:r>
              <a:rPr lang="ru-RU" sz="4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Работа с детьми младшего школьного возраста, испытывающими трудности при изучении учебных предметов.</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472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6811"/>
            <a:ext cx="11293522" cy="1155466"/>
          </a:xfrm>
        </p:spPr>
        <p:txBody>
          <a:bodyPr>
            <a:noAutofit/>
          </a:bodyPr>
          <a:lstStyle/>
          <a:p>
            <a:pPr algn="ctr">
              <a:lnSpc>
                <a:spcPct val="150000"/>
              </a:lnSpc>
              <a:spcAft>
                <a:spcPts val="0"/>
              </a:spcAft>
            </a:pPr>
            <a:r>
              <a:rPr lang="ru-RU" sz="32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Учитель </a:t>
            </a:r>
            <a:r>
              <a:rPr lang="ru-RU" sz="3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должен </a:t>
            </a:r>
            <a:r>
              <a:rPr lang="ru-RU" sz="32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знать, что:</a:t>
            </a:r>
            <a:r>
              <a:rPr lang="ru-RU" sz="28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a:r>
            <a:br>
              <a:rPr lang="ru-RU" sz="28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br>
            <a:endParaRPr lang="ru-RU" sz="32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72955" y="1277815"/>
            <a:ext cx="11163869" cy="5136633"/>
          </a:xfrm>
        </p:spPr>
        <p:txBody>
          <a:bodyPr>
            <a:noAutofit/>
          </a:bodyPr>
          <a:lstStyle/>
          <a:p>
            <a:pPr marL="0" indent="0" algn="just">
              <a:buNone/>
            </a:pPr>
            <a:endParaRPr lang="ru-RU" sz="2000" dirty="0" smtClean="0">
              <a:latin typeface="Times New Roman" panose="02020603050405020304" pitchFamily="18" charset="0"/>
              <a:ea typeface="Times New Roman" panose="02020603050405020304" pitchFamily="18" charset="0"/>
            </a:endParaRPr>
          </a:p>
          <a:p>
            <a:pPr algn="just">
              <a:lnSpc>
                <a:spcPct val="150000"/>
              </a:lnSpc>
            </a:pPr>
            <a:r>
              <a:rPr lang="ru-RU" dirty="0">
                <a:latin typeface="Times New Roman" panose="02020603050405020304" pitchFamily="18" charset="0"/>
                <a:ea typeface="Times New Roman" panose="02020603050405020304" pitchFamily="18" charset="0"/>
                <a:cs typeface="Times New Roman" panose="02020603050405020304" pitchFamily="18" charset="0"/>
              </a:rPr>
              <a:t>ц</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ентральным </a:t>
            </a:r>
            <a:r>
              <a:rPr lang="ru-RU" dirty="0">
                <a:latin typeface="Times New Roman" panose="02020603050405020304" pitchFamily="18" charset="0"/>
                <a:ea typeface="Times New Roman" panose="02020603050405020304" pitchFamily="18" charset="0"/>
                <a:cs typeface="Times New Roman" panose="02020603050405020304" pitchFamily="18" charset="0"/>
              </a:rPr>
              <a:t>и определяющим звеном в успешности учения и обучения являются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метапредметные</a:t>
            </a:r>
            <a:r>
              <a:rPr lang="ru-RU" dirty="0">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достижения;</a:t>
            </a:r>
            <a:endParaRPr lang="ru-RU" sz="16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dirty="0">
                <a:latin typeface="Times New Roman" panose="02020603050405020304" pitchFamily="18" charset="0"/>
                <a:ea typeface="Times New Roman" panose="02020603050405020304" pitchFamily="18" charset="0"/>
                <a:cs typeface="Times New Roman" panose="02020603050405020304" pitchFamily="18" charset="0"/>
              </a:rPr>
              <a:t>у</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ровень </a:t>
            </a:r>
            <a:r>
              <a:rPr lang="ru-RU" dirty="0">
                <a:latin typeface="Times New Roman" panose="02020603050405020304" pitchFamily="18" charset="0"/>
                <a:ea typeface="Times New Roman" panose="02020603050405020304" pitchFamily="18" charset="0"/>
                <a:cs typeface="Times New Roman" panose="02020603050405020304" pitchFamily="18" charset="0"/>
              </a:rPr>
              <a:t>универсальных учебных действий (УУД) влияет на результаты обучения и является одним из критериев успешности освоения учебных </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предметов;</a:t>
            </a:r>
          </a:p>
          <a:p>
            <a:pPr algn="just">
              <a:lnSpc>
                <a:spcPct val="150000"/>
              </a:lnSpc>
            </a:pPr>
            <a:r>
              <a:rPr lang="ru-RU" sz="1600" dirty="0" smtClean="0">
                <a:latin typeface="Calibri" panose="020F0502020204030204" pitchFamily="34" charset="0"/>
                <a:ea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причины </a:t>
            </a:r>
            <a:r>
              <a:rPr lang="ru-RU" dirty="0">
                <a:latin typeface="Times New Roman" panose="02020603050405020304" pitchFamily="18" charset="0"/>
                <a:ea typeface="Times New Roman" panose="02020603050405020304" pitchFamily="18" charset="0"/>
                <a:cs typeface="Times New Roman" panose="02020603050405020304" pitchFamily="18" charset="0"/>
              </a:rPr>
              <a:t>трудностей при освоении предметного содержания обучения лежат в сфере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несформированности</a:t>
            </a:r>
            <a:r>
              <a:rPr lang="ru-RU" dirty="0">
                <a:latin typeface="Times New Roman" panose="02020603050405020304" pitchFamily="18" charset="0"/>
                <a:ea typeface="Times New Roman" panose="02020603050405020304" pitchFamily="18" charset="0"/>
                <a:cs typeface="Times New Roman" panose="02020603050405020304" pitchFamily="18" charset="0"/>
              </a:rPr>
              <a:t> универсальных учебных </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действий;</a:t>
            </a:r>
            <a:endParaRPr lang="ru-RU" sz="16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dirty="0">
                <a:latin typeface="Times New Roman" panose="02020603050405020304" pitchFamily="18" charset="0"/>
                <a:ea typeface="Times New Roman" panose="02020603050405020304" pitchFamily="18" charset="0"/>
                <a:cs typeface="Times New Roman" panose="02020603050405020304" pitchFamily="18" charset="0"/>
              </a:rPr>
              <a:t>у</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словием </a:t>
            </a:r>
            <a:r>
              <a:rPr lang="ru-RU" dirty="0">
                <a:latin typeface="Times New Roman" panose="02020603050405020304" pitchFamily="18" charset="0"/>
                <a:ea typeface="Times New Roman" panose="02020603050405020304" pitchFamily="18" charset="0"/>
                <a:cs typeface="Times New Roman" panose="02020603050405020304" pitchFamily="18" charset="0"/>
              </a:rPr>
              <a:t>устранения и предупреждения трудностей при изучении учебных предметов является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сформированность</a:t>
            </a:r>
            <a:r>
              <a:rPr lang="ru-RU" dirty="0">
                <a:latin typeface="Times New Roman" panose="02020603050405020304" pitchFamily="18" charset="0"/>
                <a:ea typeface="Times New Roman" panose="02020603050405020304" pitchFamily="18" charset="0"/>
                <a:cs typeface="Times New Roman" panose="02020603050405020304" pitchFamily="18" charset="0"/>
              </a:rPr>
              <a:t> учебной </a:t>
            </a:r>
            <a:r>
              <a:rPr lang="ru-RU" dirty="0" smtClean="0">
                <a:latin typeface="Times New Roman" panose="02020603050405020304" pitchFamily="18" charset="0"/>
                <a:ea typeface="Times New Roman" panose="02020603050405020304" pitchFamily="18" charset="0"/>
                <a:cs typeface="Times New Roman" panose="02020603050405020304" pitchFamily="18" charset="0"/>
              </a:rPr>
              <a:t>деятельности;</a:t>
            </a:r>
            <a:endParaRPr lang="ru-RU" sz="1600" dirty="0">
              <a:latin typeface="Calibri" panose="020F0502020204030204" pitchFamily="34" charset="0"/>
              <a:ea typeface="Times New Roman" panose="02020603050405020304" pitchFamily="18" charset="0"/>
              <a:cs typeface="Times New Roman" panose="02020603050405020304" pitchFamily="18" charset="0"/>
            </a:endParaRPr>
          </a:p>
          <a:p>
            <a:pPr algn="just"/>
            <a:endParaRPr lang="ru-RU"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27371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452399" y="328246"/>
            <a:ext cx="11376185" cy="6189785"/>
          </a:xfrm>
          <a:prstGeom prst="rect">
            <a:avLst/>
          </a:prstGeom>
        </p:spPr>
      </p:pic>
    </p:spTree>
    <p:extLst>
      <p:ext uri="{BB962C8B-B14F-4D97-AF65-F5344CB8AC3E}">
        <p14:creationId xmlns:p14="http://schemas.microsoft.com/office/powerpoint/2010/main" val="4363127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6154" y="539262"/>
            <a:ext cx="10152184" cy="609600"/>
          </a:xfrm>
        </p:spPr>
        <p:txBody>
          <a:bodyPr>
            <a:normAutofit fontScale="90000"/>
          </a:bodyPr>
          <a:lstStyle/>
          <a:p>
            <a:pPr algn="ctr"/>
            <a:r>
              <a:rPr lang="ru-RU" sz="1100" b="1" dirty="0">
                <a:solidFill>
                  <a:prstClr val="black">
                    <a:lumMod val="75000"/>
                    <a:lumOff val="25000"/>
                  </a:prstClr>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b="1" dirty="0">
                <a:solidFill>
                  <a:prstClr val="black">
                    <a:lumMod val="75000"/>
                    <a:lumOff val="25000"/>
                  </a:prstClr>
                </a:solidFill>
                <a:latin typeface="Times New Roman" panose="02020603050405020304" pitchFamily="18" charset="0"/>
                <a:ea typeface="Times New Roman" panose="02020603050405020304" pitchFamily="18" charset="0"/>
                <a:cs typeface="Times New Roman" panose="02020603050405020304" pitchFamily="18" charset="0"/>
              </a:rPr>
              <a:t>Пути решения по устранению </a:t>
            </a:r>
            <a:r>
              <a:rPr lang="ru-RU" sz="2000" b="1" dirty="0" smtClean="0">
                <a:solidFill>
                  <a:prstClr val="black">
                    <a:lumMod val="75000"/>
                    <a:lumOff val="25000"/>
                  </a:prstClr>
                </a:solidFill>
                <a:latin typeface="Times New Roman" panose="02020603050405020304" pitchFamily="18" charset="0"/>
                <a:ea typeface="Times New Roman" panose="02020603050405020304" pitchFamily="18" charset="0"/>
                <a:cs typeface="Times New Roman" panose="02020603050405020304" pitchFamily="18" charset="0"/>
              </a:rPr>
              <a:t>трудностей учебной  деятельности</a:t>
            </a:r>
            <a:br>
              <a:rPr lang="ru-RU" sz="2000" b="1" dirty="0" smtClean="0">
                <a:solidFill>
                  <a:prstClr val="black">
                    <a:lumMod val="75000"/>
                    <a:lumOff val="25000"/>
                  </a:prstClr>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b="1" dirty="0" smtClean="0">
                <a:solidFill>
                  <a:prstClr val="black">
                    <a:lumMod val="75000"/>
                    <a:lumOff val="25000"/>
                  </a:prstClr>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6000" dirty="0"/>
          </a:p>
        </p:txBody>
      </p:sp>
      <p:sp>
        <p:nvSpPr>
          <p:cNvPr id="3" name="Объект 2"/>
          <p:cNvSpPr>
            <a:spLocks noGrp="1"/>
          </p:cNvSpPr>
          <p:nvPr>
            <p:ph idx="1"/>
          </p:nvPr>
        </p:nvSpPr>
        <p:spPr>
          <a:xfrm>
            <a:off x="586154" y="1336431"/>
            <a:ext cx="11043138" cy="4982307"/>
          </a:xfrm>
        </p:spPr>
        <p:txBody>
          <a:bodyPr>
            <a:normAutofit fontScale="25000" lnSpcReduction="20000"/>
          </a:bodyPr>
          <a:lstStyle/>
          <a:p>
            <a:pPr marL="0" indent="0" algn="just">
              <a:lnSpc>
                <a:spcPct val="150000"/>
              </a:lnSpc>
              <a:buNone/>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Целенаправленно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и систематически планировать специальные упражнения, способствующие становлению универсального учебного действия, то процесс формирования </a:t>
            </a:r>
            <a:r>
              <a:rPr lang="ru-RU" sz="6400" dirty="0" err="1">
                <a:latin typeface="Times New Roman" panose="02020603050405020304" pitchFamily="18" charset="0"/>
                <a:ea typeface="Times New Roman" panose="02020603050405020304" pitchFamily="18" charset="0"/>
                <a:cs typeface="Times New Roman" panose="02020603050405020304" pitchFamily="18" charset="0"/>
              </a:rPr>
              <a:t>метапредметных</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 результатов будет  результативным. Система таких упражнений решает следующие учебные задачи:</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формирование знаний об особенностях конкретного универсального учебного действия, его вида и характеристики. Так, познавательные УУД отвечают на вопрос «Как можно познавать окружающий мир?», коммуникативные УУД - «В чем особенности устной коммуникации, что значит описывать, рассуждать, обсуждать?», а регулятивные УУД - «Как можно контролировать и оценивать свою деятельность?»;</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создание операционального состава универсального действия (первоначально в совместной деятельности с учителем, а затем самостоятельно);</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решение задач, предполагающих применение последовательности операций на конкретном предметном содержании;</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решение задач, предполагающих применение одинаковых учебных операций на разном предметном содержании;</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pPr>
            <a:r>
              <a:rPr lang="ru-RU" sz="6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6400" dirty="0">
                <a:latin typeface="Times New Roman" panose="02020603050405020304" pitchFamily="18" charset="0"/>
                <a:ea typeface="Times New Roman" panose="02020603050405020304" pitchFamily="18" charset="0"/>
                <a:cs typeface="Times New Roman" panose="02020603050405020304" pitchFamily="18" charset="0"/>
              </a:rPr>
              <a:t>представление общей характеристики учебного действия вне конкретного предметного содержания.</a:t>
            </a:r>
            <a:endParaRPr lang="ru-RU" sz="6400" dirty="0">
              <a:latin typeface="Calibri" panose="020F0502020204030204" pitchFamily="34" charset="0"/>
              <a:ea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103692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10377528" cy="1320800"/>
          </a:xfrm>
        </p:spPr>
        <p:txBody>
          <a:bodyPr>
            <a:normAutofit/>
          </a:bodyPr>
          <a:lstStyle/>
          <a:p>
            <a:pPr algn="ctr"/>
            <a:r>
              <a:rPr lang="ru-RU" b="1" dirty="0">
                <a:solidFill>
                  <a:srgbClr val="000000"/>
                </a:solidFill>
                <a:latin typeface="Times New Roman" panose="02020603050405020304" pitchFamily="18" charset="0"/>
                <a:ea typeface="Times New Roman" panose="02020603050405020304" pitchFamily="18" charset="0"/>
              </a:rPr>
              <a:t>Трудности, связанные с недостаточным владением терминологическим аппаратом. </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576836847"/>
              </p:ext>
            </p:extLst>
          </p:nvPr>
        </p:nvGraphicFramePr>
        <p:xfrm>
          <a:off x="867507" y="2028092"/>
          <a:ext cx="10656278" cy="3929943"/>
        </p:xfrm>
        <a:graphic>
          <a:graphicData uri="http://schemas.openxmlformats.org/drawingml/2006/table">
            <a:tbl>
              <a:tblPr firstRow="1" firstCol="1" bandRow="1"/>
              <a:tblGrid>
                <a:gridCol w="6107723">
                  <a:extLst>
                    <a:ext uri="{9D8B030D-6E8A-4147-A177-3AD203B41FA5}">
                      <a16:colId xmlns:a16="http://schemas.microsoft.com/office/drawing/2014/main" val="2562566834"/>
                    </a:ext>
                  </a:extLst>
                </a:gridCol>
                <a:gridCol w="2405122">
                  <a:extLst>
                    <a:ext uri="{9D8B030D-6E8A-4147-A177-3AD203B41FA5}">
                      <a16:colId xmlns:a16="http://schemas.microsoft.com/office/drawing/2014/main" val="482796058"/>
                    </a:ext>
                  </a:extLst>
                </a:gridCol>
                <a:gridCol w="2143433">
                  <a:extLst>
                    <a:ext uri="{9D8B030D-6E8A-4147-A177-3AD203B41FA5}">
                      <a16:colId xmlns:a16="http://schemas.microsoft.com/office/drawing/2014/main" val="1916667666"/>
                    </a:ext>
                  </a:extLst>
                </a:gridCol>
              </a:tblGrid>
              <a:tr h="974529">
                <a:tc>
                  <a:txBody>
                    <a:bodyPr/>
                    <a:lstStyle/>
                    <a:p>
                      <a:pPr>
                        <a:lnSpc>
                          <a:spcPct val="115000"/>
                        </a:lnSpc>
                        <a:spcAft>
                          <a:spcPts val="0"/>
                        </a:spcAft>
                      </a:pPr>
                      <a:r>
                        <a:rPr lang="ru-RU"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Название предмета</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Начальная школа</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Основная школа</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280398"/>
                  </a:ext>
                </a:extLst>
              </a:tr>
              <a:tr h="974529">
                <a:tc>
                  <a:txBody>
                    <a:bodyPr/>
                    <a:lstStyle/>
                    <a:p>
                      <a:pPr>
                        <a:lnSpc>
                          <a:spcPct val="115000"/>
                        </a:lnSpc>
                        <a:spcAft>
                          <a:spcPts val="0"/>
                        </a:spcAft>
                      </a:pPr>
                      <a:r>
                        <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«Литературное чтение», «Литература»</a:t>
                      </a:r>
                      <a:endParaRPr lang="ru-RU"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47612022"/>
                  </a:ext>
                </a:extLst>
              </a:tr>
              <a:tr h="1980885">
                <a:tc>
                  <a:txBody>
                    <a:bodyPr/>
                    <a:lstStyle/>
                    <a:p>
                      <a:pPr>
                        <a:lnSpc>
                          <a:spcPct val="115000"/>
                        </a:lnSpc>
                        <a:spcAft>
                          <a:spcPts val="0"/>
                        </a:spcAft>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«Окружающий мир», «Обществознание» (</a:t>
                      </a: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нравственно-этические </a:t>
                      </a: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понятия)</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ru-RU"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38589947"/>
                  </a:ext>
                </a:extLst>
              </a:tr>
            </a:tbl>
          </a:graphicData>
        </a:graphic>
      </p:graphicFrame>
    </p:spTree>
    <p:extLst>
      <p:ext uri="{BB962C8B-B14F-4D97-AF65-F5344CB8AC3E}">
        <p14:creationId xmlns:p14="http://schemas.microsoft.com/office/powerpoint/2010/main" val="720976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8277" y="145576"/>
            <a:ext cx="11196218" cy="510916"/>
          </a:xfrm>
        </p:spPr>
        <p:txBody>
          <a:bodyPr>
            <a:normAutofit/>
          </a:bodyPr>
          <a:lstStyle/>
          <a:p>
            <a:pPr algn="ctr"/>
            <a:r>
              <a:rPr lang="ru-RU" sz="2000" b="1" dirty="0">
                <a:solidFill>
                  <a:schemeClr val="tx1"/>
                </a:solidFill>
                <a:latin typeface="Times New Roman" panose="02020603050405020304" pitchFamily="18" charset="0"/>
                <a:ea typeface="Times New Roman" panose="02020603050405020304" pitchFamily="18" charset="0"/>
              </a:rPr>
              <a:t>Оказание помощи </a:t>
            </a:r>
            <a:r>
              <a:rPr lang="ru-RU" sz="2000" b="1" dirty="0" smtClean="0">
                <a:solidFill>
                  <a:schemeClr val="tx1"/>
                </a:solidFill>
                <a:latin typeface="Times New Roman" panose="02020603050405020304" pitchFamily="18" charset="0"/>
                <a:ea typeface="Times New Roman" panose="02020603050405020304" pitchFamily="18" charset="0"/>
              </a:rPr>
              <a:t>ученику </a:t>
            </a:r>
            <a:r>
              <a:rPr lang="ru-RU" sz="2000" b="1" dirty="0">
                <a:solidFill>
                  <a:schemeClr val="tx1"/>
                </a:solidFill>
                <a:latin typeface="Times New Roman" panose="02020603050405020304" pitchFamily="18" charset="0"/>
                <a:ea typeface="Times New Roman" panose="02020603050405020304" pitchFamily="18" charset="0"/>
              </a:rPr>
              <a:t>на уроке</a:t>
            </a:r>
            <a:endParaRPr lang="ru-RU" sz="1800" b="1" dirty="0">
              <a:solidFill>
                <a:schemeClr val="tx1"/>
              </a:solidFill>
              <a:effectLst/>
              <a:latin typeface="Times New Roman" panose="02020603050405020304" pitchFamily="18" charset="0"/>
              <a:ea typeface="Times New Roman" panose="02020603050405020304"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714123312"/>
              </p:ext>
            </p:extLst>
          </p:nvPr>
        </p:nvGraphicFramePr>
        <p:xfrm>
          <a:off x="175846" y="562707"/>
          <a:ext cx="11828585" cy="6274505"/>
        </p:xfrm>
        <a:graphic>
          <a:graphicData uri="http://schemas.openxmlformats.org/drawingml/2006/table">
            <a:tbl>
              <a:tblPr firstRow="1" firstCol="1" bandRow="1"/>
              <a:tblGrid>
                <a:gridCol w="1090246">
                  <a:extLst>
                    <a:ext uri="{9D8B030D-6E8A-4147-A177-3AD203B41FA5}">
                      <a16:colId xmlns:a16="http://schemas.microsoft.com/office/drawing/2014/main" val="1648169534"/>
                    </a:ext>
                  </a:extLst>
                </a:gridCol>
                <a:gridCol w="10738339">
                  <a:extLst>
                    <a:ext uri="{9D8B030D-6E8A-4147-A177-3AD203B41FA5}">
                      <a16:colId xmlns:a16="http://schemas.microsoft.com/office/drawing/2014/main" val="3817661491"/>
                    </a:ext>
                  </a:extLst>
                </a:gridCol>
              </a:tblGrid>
              <a:tr h="187618">
                <a:tc>
                  <a:txBody>
                    <a:bodyPr/>
                    <a:lstStyle/>
                    <a:p>
                      <a:pPr algn="just">
                        <a:lnSpc>
                          <a:spcPct val="115000"/>
                        </a:lnSpc>
                      </a:pPr>
                      <a:r>
                        <a:rPr lang="ru-RU" sz="1200" b="1">
                          <a:effectLst/>
                          <a:latin typeface="Times New Roman" panose="02020603050405020304" pitchFamily="18" charset="0"/>
                          <a:ea typeface="Calibri" panose="020F0502020204030204" pitchFamily="34" charset="0"/>
                        </a:rPr>
                        <a:t>Этапы урока</a:t>
                      </a:r>
                      <a:endParaRPr lang="ru-RU" sz="120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ru-RU" sz="1200" b="1">
                          <a:effectLst/>
                          <a:latin typeface="Times New Roman" panose="02020603050405020304" pitchFamily="18" charset="0"/>
                          <a:ea typeface="Calibri" panose="020F0502020204030204" pitchFamily="34" charset="0"/>
                        </a:rPr>
                        <a:t>Виды помощи в учении</a:t>
                      </a:r>
                      <a:endParaRPr lang="ru-RU" sz="120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8313562"/>
                  </a:ext>
                </a:extLst>
              </a:tr>
              <a:tr h="1170979">
                <a:tc>
                  <a:txBody>
                    <a:bodyPr/>
                    <a:lstStyle/>
                    <a:p>
                      <a:pPr algn="just">
                        <a:lnSpc>
                          <a:spcPct val="115000"/>
                        </a:lnSpc>
                      </a:pPr>
                      <a:r>
                        <a:rPr lang="ru-RU" sz="1400" b="0" dirty="0">
                          <a:effectLst/>
                          <a:latin typeface="Times New Roman" panose="02020603050405020304" pitchFamily="18" charset="0"/>
                          <a:ea typeface="Calibri" panose="020F0502020204030204" pitchFamily="34" charset="0"/>
                        </a:rPr>
                        <a:t>Контроль подготовленности </a:t>
                      </a:r>
                      <a:r>
                        <a:rPr lang="ru-RU" sz="1400" b="0" dirty="0" smtClean="0">
                          <a:effectLst/>
                          <a:latin typeface="Times New Roman" panose="02020603050405020304" pitchFamily="18" charset="0"/>
                          <a:ea typeface="Calibri" panose="020F0502020204030204" pitchFamily="34" charset="0"/>
                        </a:rPr>
                        <a:t>обучаю</a:t>
                      </a:r>
                    </a:p>
                    <a:p>
                      <a:pPr algn="just">
                        <a:lnSpc>
                          <a:spcPct val="115000"/>
                        </a:lnSpc>
                      </a:pPr>
                      <a:r>
                        <a:rPr lang="ru-RU" sz="1400" b="0" dirty="0" err="1" smtClean="0">
                          <a:effectLst/>
                          <a:latin typeface="Times New Roman" panose="02020603050405020304" pitchFamily="18" charset="0"/>
                          <a:ea typeface="Calibri" panose="020F0502020204030204" pitchFamily="34" charset="0"/>
                        </a:rPr>
                        <a:t>щихся</a:t>
                      </a:r>
                      <a:r>
                        <a:rPr lang="ru-RU" sz="1400" b="0" dirty="0" smtClean="0">
                          <a:effectLst/>
                          <a:latin typeface="Times New Roman" panose="02020603050405020304" pitchFamily="18" charset="0"/>
                          <a:ea typeface="Calibri" panose="020F0502020204030204" pitchFamily="34" charset="0"/>
                        </a:rPr>
                        <a:t> </a:t>
                      </a:r>
                      <a:r>
                        <a:rPr lang="ru-RU" sz="1400" b="0" dirty="0">
                          <a:effectLst/>
                          <a:latin typeface="Times New Roman" panose="02020603050405020304" pitchFamily="18" charset="0"/>
                          <a:ea typeface="Calibri" panose="020F0502020204030204" pitchFamily="34" charset="0"/>
                        </a:rPr>
                        <a:t>	</a:t>
                      </a:r>
                      <a:endParaRPr lang="ru-RU" sz="1400" b="0" dirty="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ru-RU" sz="1400" dirty="0">
                          <a:effectLst/>
                          <a:latin typeface="Times New Roman" panose="02020603050405020304" pitchFamily="18" charset="0"/>
                          <a:ea typeface="Calibri" panose="020F0502020204030204" pitchFamily="34" charset="0"/>
                        </a:rPr>
                        <a:t>Создание атмосферы особой доброжелательности при опросе.  Снижение темпа опроса, разрешение дольше готовиться у доски. Предложение обучающимся примерного плана ответа. Разрешение пользоваться наглядными пособиями, помогающими излагать суть явления. Стимулирование оценкой, подбадриванием, похвалой.</a:t>
                      </a:r>
                      <a:endParaRPr lang="ru-RU" sz="1400" dirty="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7958167"/>
                  </a:ext>
                </a:extLst>
              </a:tr>
              <a:tr h="1731615">
                <a:tc>
                  <a:txBody>
                    <a:bodyPr/>
                    <a:lstStyle/>
                    <a:p>
                      <a:pPr algn="just">
                        <a:lnSpc>
                          <a:spcPct val="115000"/>
                        </a:lnSpc>
                      </a:pPr>
                      <a:r>
                        <a:rPr lang="ru-RU" sz="1400" b="0" dirty="0">
                          <a:effectLst/>
                          <a:latin typeface="Times New Roman" panose="02020603050405020304" pitchFamily="18" charset="0"/>
                          <a:ea typeface="Calibri" panose="020F0502020204030204" pitchFamily="34" charset="0"/>
                        </a:rPr>
                        <a:t>На уроках повторения</a:t>
                      </a:r>
                      <a:endParaRPr lang="ru-RU" sz="1400" b="0" dirty="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just">
                        <a:spcAft>
                          <a:spcPts val="0"/>
                        </a:spcAft>
                      </a:pPr>
                      <a:r>
                        <a:rPr lang="ru-RU" sz="1400" dirty="0">
                          <a:effectLst/>
                          <a:latin typeface="Times New Roman" panose="02020603050405020304" pitchFamily="18" charset="0"/>
                          <a:ea typeface="Calibri" panose="020F0502020204030204" pitchFamily="34" charset="0"/>
                        </a:rPr>
                        <a:t>Следует  добавлять новые, интересные данные по теме, поощрять смысловое припоминание, разнообразить способы повторения следующими заданиями: </a:t>
                      </a:r>
                      <a:endParaRPr lang="ru-RU" sz="1200" dirty="0">
                        <a:effectLst/>
                        <a:latin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изобразить материал в наглядном виде;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придумывание собственных примеров;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иллюстрирование материала;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сравнение различных разделов темы;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классификация и обобщение пройденного материала;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включение старого материала в решение новых задач, упражнений.</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9720607"/>
                  </a:ext>
                </a:extLst>
              </a:tr>
              <a:tr h="3040958">
                <a:tc>
                  <a:txBody>
                    <a:bodyPr/>
                    <a:lstStyle/>
                    <a:p>
                      <a:pPr algn="just">
                        <a:lnSpc>
                          <a:spcPct val="115000"/>
                        </a:lnSpc>
                      </a:pPr>
                      <a:r>
                        <a:rPr lang="ru-RU" sz="1400" b="0" dirty="0">
                          <a:effectLst/>
                          <a:latin typeface="Times New Roman" panose="02020603050405020304" pitchFamily="18" charset="0"/>
                          <a:ea typeface="Calibri" panose="020F0502020204030204" pitchFamily="34" charset="0"/>
                        </a:rPr>
                        <a:t>Изложение нового материала 	</a:t>
                      </a:r>
                      <a:endParaRPr lang="ru-RU" sz="1400" b="0" dirty="0">
                        <a:effectLst/>
                        <a:latin typeface="Times New Roman" panose="02020603050405020304" pitchFamily="18" charset="0"/>
                        <a:ea typeface="Times New Roman" panose="02020603050405020304" pitchFamily="18" charset="0"/>
                      </a:endParaRPr>
                    </a:p>
                    <a:p>
                      <a:pPr algn="just">
                        <a:lnSpc>
                          <a:spcPct val="115000"/>
                        </a:lnSpc>
                      </a:pPr>
                      <a:r>
                        <a:rPr lang="ru-RU" sz="1400" b="0" dirty="0">
                          <a:effectLst/>
                          <a:latin typeface="Times New Roman" panose="02020603050405020304" pitchFamily="18" charset="0"/>
                          <a:ea typeface="Calibri" panose="020F0502020204030204" pitchFamily="34" charset="0"/>
                        </a:rPr>
                        <a:t> </a:t>
                      </a:r>
                      <a:endParaRPr lang="ru-RU" sz="1400" b="0" dirty="0">
                        <a:effectLst/>
                        <a:latin typeface="Times New Roman" panose="02020603050405020304" pitchFamily="18" charset="0"/>
                        <a:ea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1.Поддержание интереса </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учеников </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с помощью вопросов, выявляющих степень понимания ими учебного материала.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2.Привлечение их в качестве помощников при подготовке наглядного материала.</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3.Привлечение к высказыванию предложений при проблемном обучении, к выводам и обобщениям или объяснению сути проблемы, высказанной сильным учеником.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На первом уроке новой темы вывешивать «Базовый лист контроля». В нём перечислены основные правила, понятия, которые обязан знать каждый. Перед обучающимися ставится простая, понятная и увлекательная для них цель, выполняя которую они волей-неволей выполняют и то учебное задание, которое планирует преподаватель.</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При изложении нового материала находить такой угол зрения, при котором даже обыденное становится удивительным и увлекательным. </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Для повышения интереса при изучении нового материала можно использовать такие приёмы:</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u="sng" dirty="0">
                          <a:effectLst/>
                          <a:latin typeface="Times New Roman" panose="02020603050405020304" pitchFamily="18" charset="0"/>
                          <a:ea typeface="Calibri" panose="020F0502020204030204" pitchFamily="34" charset="0"/>
                          <a:cs typeface="Times New Roman" panose="02020603050405020304" pitchFamily="18" charset="0"/>
                        </a:rPr>
                        <a:t>Отсроченная отгадка</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 В начале урока преподаватель даёт загадку (удивительный факт), отгадка к которой будет открыта на уроке при работе над новым материалом. Либо загадку дать в конце урока, чтобы с неё начать следующий урок.</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u="sng" dirty="0">
                          <a:effectLst/>
                          <a:latin typeface="Times New Roman" panose="02020603050405020304" pitchFamily="18" charset="0"/>
                          <a:ea typeface="Calibri" panose="020F0502020204030204" pitchFamily="34" charset="0"/>
                          <a:cs typeface="Times New Roman" panose="02020603050405020304" pitchFamily="18" charset="0"/>
                        </a:rPr>
                        <a:t>Лови ошибку</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 Объясняя материал, преподаватель намеренно допускает ошибку. Искать её можно индивидуально или парно.</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400" u="sng" dirty="0">
                          <a:effectLst/>
                          <a:latin typeface="Times New Roman" panose="02020603050405020304" pitchFamily="18" charset="0"/>
                          <a:ea typeface="Calibri" panose="020F0502020204030204" pitchFamily="34" charset="0"/>
                          <a:cs typeface="Times New Roman" panose="02020603050405020304" pitchFamily="18" charset="0"/>
                        </a:rPr>
                        <a:t>Пресс-конференция</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 Преподаватель намеренно неполно раскрывает тему, предложив обучающимся задать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дораскрывающие</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её вопросы.</a:t>
                      </a:r>
                      <a:endParaRPr lang="ru-RU"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5099" marR="35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5587034"/>
                  </a:ext>
                </a:extLst>
              </a:tr>
            </a:tbl>
          </a:graphicData>
        </a:graphic>
      </p:graphicFrame>
    </p:spTree>
    <p:extLst>
      <p:ext uri="{BB962C8B-B14F-4D97-AF65-F5344CB8AC3E}">
        <p14:creationId xmlns:p14="http://schemas.microsoft.com/office/powerpoint/2010/main" val="2423922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3390542166"/>
              </p:ext>
            </p:extLst>
          </p:nvPr>
        </p:nvGraphicFramePr>
        <p:xfrm>
          <a:off x="433754" y="339969"/>
          <a:ext cx="11453446" cy="6330768"/>
        </p:xfrm>
        <a:graphic>
          <a:graphicData uri="http://schemas.openxmlformats.org/drawingml/2006/table">
            <a:tbl>
              <a:tblPr firstRow="1" firstCol="1" bandRow="1"/>
              <a:tblGrid>
                <a:gridCol w="1694581">
                  <a:extLst>
                    <a:ext uri="{9D8B030D-6E8A-4147-A177-3AD203B41FA5}">
                      <a16:colId xmlns:a16="http://schemas.microsoft.com/office/drawing/2014/main" val="2149568502"/>
                    </a:ext>
                  </a:extLst>
                </a:gridCol>
                <a:gridCol w="9758865">
                  <a:extLst>
                    <a:ext uri="{9D8B030D-6E8A-4147-A177-3AD203B41FA5}">
                      <a16:colId xmlns:a16="http://schemas.microsoft.com/office/drawing/2014/main" val="2513882461"/>
                    </a:ext>
                  </a:extLst>
                </a:gridCol>
              </a:tblGrid>
              <a:tr h="996462">
                <a:tc>
                  <a:txBody>
                    <a:bodyPr/>
                    <a:lstStyle/>
                    <a:p>
                      <a:pPr algn="just">
                        <a:lnSpc>
                          <a:spcPct val="115000"/>
                        </a:lnSpc>
                      </a:pPr>
                      <a:r>
                        <a:rPr lang="ru-RU" sz="1200" b="0" dirty="0">
                          <a:effectLst/>
                          <a:latin typeface="Times New Roman" panose="02020603050405020304" pitchFamily="18" charset="0"/>
                          <a:ea typeface="Calibri" panose="020F0502020204030204" pitchFamily="34" charset="0"/>
                        </a:rPr>
                        <a:t> </a:t>
                      </a:r>
                      <a:endParaRPr lang="ru-RU" sz="1200" b="0" dirty="0">
                        <a:effectLst/>
                        <a:latin typeface="Times New Roman" panose="02020603050405020304" pitchFamily="18" charset="0"/>
                        <a:ea typeface="Times New Roman" panose="02020603050405020304" pitchFamily="18" charset="0"/>
                      </a:endParaRPr>
                    </a:p>
                    <a:p>
                      <a:pPr algn="just">
                        <a:lnSpc>
                          <a:spcPct val="115000"/>
                        </a:lnSpc>
                      </a:pPr>
                      <a:r>
                        <a:rPr lang="ru-RU" sz="1200" b="0" dirty="0">
                          <a:effectLst/>
                          <a:latin typeface="Times New Roman" panose="02020603050405020304" pitchFamily="18" charset="0"/>
                          <a:ea typeface="Calibri" panose="020F0502020204030204" pitchFamily="34" charset="0"/>
                        </a:rPr>
                        <a:t>Самостоятельная работа обучающихся на уроке 	</a:t>
                      </a:r>
                      <a:endParaRPr lang="ru-RU" sz="1200" b="0" dirty="0">
                        <a:effectLst/>
                        <a:latin typeface="Times New Roman" panose="02020603050405020304" pitchFamily="18" charset="0"/>
                        <a:ea typeface="Times New Roman" panose="02020603050405020304" pitchFamily="18" charset="0"/>
                      </a:endParaRPr>
                    </a:p>
                    <a:p>
                      <a:pPr algn="just">
                        <a:lnSpc>
                          <a:spcPct val="115000"/>
                        </a:lnSpc>
                      </a:pPr>
                      <a:r>
                        <a:rPr lang="ru-RU" sz="1200" b="0" dirty="0">
                          <a:effectLst/>
                          <a:latin typeface="Times New Roman" panose="02020603050405020304" pitchFamily="18" charset="0"/>
                          <a:ea typeface="Calibri" panose="020F0502020204030204" pitchFamily="34" charset="0"/>
                        </a:rPr>
                        <a:t> </a:t>
                      </a:r>
                      <a:endParaRPr lang="ru-RU" sz="1200" b="0" dirty="0">
                        <a:effectLst/>
                        <a:latin typeface="Times New Roman" panose="02020603050405020304" pitchFamily="18" charset="0"/>
                        <a:ea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pPr>
                      <a:r>
                        <a:rPr lang="ru-RU" sz="1200" i="1" dirty="0">
                          <a:effectLst/>
                          <a:latin typeface="Times New Roman" panose="02020603050405020304" pitchFamily="18" charset="0"/>
                          <a:ea typeface="Calibri" panose="020F0502020204030204" pitchFamily="34" charset="0"/>
                        </a:rPr>
                        <a:t>В ходе самостоятельной работы</a:t>
                      </a:r>
                      <a:r>
                        <a:rPr lang="ru-RU" sz="1200" dirty="0">
                          <a:effectLst/>
                          <a:latin typeface="Times New Roman" panose="02020603050405020304" pitchFamily="18" charset="0"/>
                          <a:ea typeface="Calibri" panose="020F0502020204030204" pitchFamily="34" charset="0"/>
                        </a:rPr>
                        <a:t> подбирать задания по наиболее существенным, сложным и трудным разделам учебного материала, стремясь меньшим числом упражнений, но поданных в определённой системе, достичь большего эффекта. Включать в содержание самостоятельной работы упражнение по устранению ранее допущенных ошибок. Инструктировать о порядке выполнения работы. Умело оказывать помощь, стимулируя при этом самостоятельность. Учить умениям планировать работу, выполняя её в должном темпе и осуществлять самоконтроль. Напоминать приёмы и способы выполнения задания. Делать ссылки на аналогичное задание, выполненное ранее. </a:t>
                      </a:r>
                      <a:endParaRPr lang="ru-RU" sz="1200" dirty="0">
                        <a:effectLst/>
                        <a:latin typeface="Times New Roman" panose="02020603050405020304" pitchFamily="18" charset="0"/>
                        <a:ea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5757114"/>
                  </a:ext>
                </a:extLst>
              </a:tr>
              <a:tr h="606562">
                <a:tc>
                  <a:txBody>
                    <a:bodyPr/>
                    <a:lstStyle/>
                    <a:p>
                      <a:pPr algn="just">
                        <a:lnSpc>
                          <a:spcPct val="115000"/>
                        </a:lnSpc>
                      </a:pPr>
                      <a:r>
                        <a:rPr lang="ru-RU" sz="1200" b="0" dirty="0">
                          <a:effectLst/>
                          <a:latin typeface="Times New Roman" panose="02020603050405020304" pitchFamily="18" charset="0"/>
                          <a:ea typeface="Calibri" panose="020F0502020204030204" pitchFamily="34" charset="0"/>
                        </a:rPr>
                        <a:t>Организация самостоятельной работы вне класса 	</a:t>
                      </a:r>
                      <a:endParaRPr lang="ru-RU" sz="1200" b="0" dirty="0">
                        <a:effectLst/>
                        <a:latin typeface="Times New Roman" panose="02020603050405020304" pitchFamily="18" charset="0"/>
                        <a:ea typeface="Times New Roman" panose="02020603050405020304" pitchFamily="18" charset="0"/>
                      </a:endParaRPr>
                    </a:p>
                    <a:p>
                      <a:pPr algn="just">
                        <a:lnSpc>
                          <a:spcPct val="115000"/>
                        </a:lnSpc>
                      </a:pPr>
                      <a:endParaRPr lang="ru-RU" sz="1200" b="0" dirty="0">
                        <a:effectLst/>
                        <a:latin typeface="Times New Roman" panose="02020603050405020304" pitchFamily="18" charset="0"/>
                        <a:ea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1.Выбор для групп слабоуспевающих наиболее рациональной системы упражнений, а не механическое увеличение их числа.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2.Более подробное объяснение последовательности выполнения задания.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3.Предупреждение о возможных затруднениях, использование карточек-консультаций, карточек с направляющим планом действий</a:t>
                      </a:r>
                      <a:r>
                        <a:rPr lang="ru-RU" sz="1200" dirty="0">
                          <a:effectLst/>
                          <a:latin typeface="Calibri" panose="020F0502020204030204" pitchFamily="34"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2026276"/>
                  </a:ext>
                </a:extLst>
              </a:tr>
              <a:tr h="1210056">
                <a:tc>
                  <a:txBody>
                    <a:bodyPr/>
                    <a:lstStyle/>
                    <a:p>
                      <a:pPr algn="just">
                        <a:lnSpc>
                          <a:spcPct val="115000"/>
                        </a:lnSpc>
                      </a:pPr>
                      <a:r>
                        <a:rPr lang="ru-RU" sz="1200" b="0" dirty="0">
                          <a:effectLst/>
                          <a:latin typeface="Times New Roman" panose="02020603050405020304" pitchFamily="18" charset="0"/>
                          <a:ea typeface="Calibri" panose="020F0502020204030204" pitchFamily="34" charset="0"/>
                        </a:rPr>
                        <a:t>При организации контроля</a:t>
                      </a:r>
                      <a:endParaRPr lang="ru-RU" sz="1200" b="0" dirty="0">
                        <a:effectLst/>
                        <a:latin typeface="Times New Roman" panose="02020603050405020304" pitchFamily="18" charset="0"/>
                        <a:ea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lnSpc>
                          <a:spcPct val="107000"/>
                        </a:lnSpc>
                        <a:spcAft>
                          <a:spcPts val="0"/>
                        </a:spcAft>
                      </a:pPr>
                      <a:r>
                        <a:rPr lang="ru-RU" sz="1200" i="1" dirty="0">
                          <a:effectLst/>
                          <a:latin typeface="Times New Roman" panose="02020603050405020304" pitchFamily="18" charset="0"/>
                          <a:ea typeface="Calibri" panose="020F0502020204030204" pitchFamily="34" charset="0"/>
                          <a:cs typeface="Times New Roman" panose="02020603050405020304" pitchFamily="18" charset="0"/>
                        </a:rPr>
                        <a:t>При организации контроля</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со слабоуспевающими могут быть использованы следующие приёмы:</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Тихий опрос</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Беседа с одним или несколькими суворовцами ведётся полушёпотом, в то время как класс занят другим делом.</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Программируемый опрос</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Обучающийся выбирает верный ответ из нескольких предложенных.</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Выборочный контроль</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Проверить письменные работы на уроке выборочно.</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Тренировочная контрольная работа</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Проводится контрольная работа до основной контрольной, но оценки в журнал ставятся по желанию обучающегося.</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Блиц-контрольная</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Проверка в высоком темпе степени усвоения базовых навыков, которые нужны для дальнейшей работы.</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Релейная контрольная работа</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Контрольная проводится по текстам ранее выполненных упражнений.</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2722576"/>
                  </a:ext>
                </a:extLst>
              </a:tr>
              <a:tr h="1991262">
                <a:tc>
                  <a:txBody>
                    <a:bodyPr/>
                    <a:lstStyle/>
                    <a:p>
                      <a:pPr algn="just">
                        <a:lnSpc>
                          <a:spcPct val="115000"/>
                        </a:lnSpc>
                      </a:pPr>
                      <a:r>
                        <a:rPr lang="ru-RU" sz="1200" b="0" dirty="0">
                          <a:effectLst/>
                          <a:latin typeface="Times New Roman" panose="02020603050405020304" pitchFamily="18" charset="0"/>
                          <a:ea typeface="Calibri" panose="020F0502020204030204" pitchFamily="34" charset="0"/>
                        </a:rPr>
                        <a:t>При организации самоподготовки</a:t>
                      </a:r>
                      <a:endParaRPr lang="ru-RU" sz="1200" b="0" dirty="0">
                        <a:effectLst/>
                        <a:latin typeface="Times New Roman" panose="02020603050405020304" pitchFamily="18" charset="0"/>
                        <a:ea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lnSpc>
                          <a:spcPct val="107000"/>
                        </a:lnSpc>
                        <a:spcAft>
                          <a:spcPts val="0"/>
                        </a:spcAft>
                      </a:pPr>
                      <a:r>
                        <a:rPr lang="ru-RU" sz="1200" i="1" dirty="0">
                          <a:effectLst/>
                          <a:latin typeface="Times New Roman" panose="02020603050405020304" pitchFamily="18" charset="0"/>
                          <a:ea typeface="Calibri" panose="020F0502020204030204" pitchFamily="34" charset="0"/>
                          <a:cs typeface="Times New Roman" panose="02020603050405020304" pitchFamily="18" charset="0"/>
                        </a:rPr>
                        <a:t>При организации самоподготовки</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обеспечить повторение пройденного материала, концентрируя внимание на наиболее существенных элементах программы, вызывающих обычно наибольшие затруднения. Чётко инструктировать ученика о порядке выполнения самоподготовки, проверять степень понимания этих инструкций. Развивать умение  обращаться со вспомогательными учебными материалами. Согласовывать объём задания на самоподготовку с другими преподавателями, исключая перегрузку для слабоуспевающих обучающихся. Задание по самоподготовке у каждого слабоуспевающего должно быть проверено и оценено учителем. Только в случае постоянного контроля у учеников не возникнут сомнения в обязательности выполнения самоподготовки.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Рекомендуется использовать различные формы контроля выполнения самоподготовки:</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Выборочный диктант</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Например, запись под диктовку преподавателя сгруппированных слов из текста упражнения с изученными орфограммами.</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Мини-сочинение</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Составление текста по картине с использованием словосочетаний из упражнения для самоподготовки.</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Составление словарного диктанта</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из слов и словосочетаний текста упражнения по самоподготовке.</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28600" algn="just">
                        <a:lnSpc>
                          <a:spcPct val="107000"/>
                        </a:lnSpc>
                        <a:spcAft>
                          <a:spcPts val="0"/>
                        </a:spcAft>
                      </a:pPr>
                      <a:r>
                        <a:rPr lang="ru-RU" sz="1200" u="sng" dirty="0">
                          <a:effectLst/>
                          <a:latin typeface="Times New Roman" panose="02020603050405020304" pitchFamily="18" charset="0"/>
                          <a:ea typeface="Calibri" panose="020F0502020204030204" pitchFamily="34" charset="0"/>
                          <a:cs typeface="Times New Roman" panose="02020603050405020304" pitchFamily="18" charset="0"/>
                        </a:rPr>
                        <a:t>Письмо по памяти</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Запись по памяти составленных самостоятельно предложений и словосочетаний.</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2926124"/>
                  </a:ext>
                </a:extLst>
              </a:tr>
              <a:tr h="719527">
                <a:tc>
                  <a:txBody>
                    <a:bodyPr/>
                    <a:lstStyle/>
                    <a:p>
                      <a:pPr algn="just">
                        <a:lnSpc>
                          <a:spcPct val="115000"/>
                        </a:lnSpc>
                      </a:pPr>
                      <a:r>
                        <a:rPr lang="ru-RU" sz="1200" b="0" dirty="0">
                          <a:effectLst/>
                          <a:latin typeface="Times New Roman" panose="02020603050405020304" pitchFamily="18" charset="0"/>
                          <a:ea typeface="Times New Roman" panose="02020603050405020304" pitchFamily="18" charset="0"/>
                        </a:rPr>
                        <a:t>Домашнее задание</a:t>
                      </a: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ru-RU" sz="1100" dirty="0">
                          <a:solidFill>
                            <a:srgbClr val="000000"/>
                          </a:solidFill>
                          <a:effectLst/>
                          <a:latin typeface="Times New Roman" panose="02020603050405020304" pitchFamily="18" charset="0"/>
                          <a:ea typeface="Century Gothic" panose="020B0502020202020204" pitchFamily="34" charset="0"/>
                          <a:cs typeface="Times New Roman" panose="02020603050405020304" pitchFamily="18" charset="0"/>
                        </a:rPr>
                        <a:t>В заданиях для работы дома должен повторяться пройдённый материал. Внимание сосредотачивается на самых важных, трудноусваиваемых элементах программы. Регулярно задавать упражнения, при решении которых ученикам придётся поработать нал типичными ошибками. Давать школьникам чёткие, понятные инструкции по выполнению домашних заданий. Работая с отстающими детьми, постоянно проверять степень понимания ими этих наставлений. С целью исключить перегрузку, оговорить объем упражнений с другими педагогами, преподающими в классе.</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1537" marR="21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5841089"/>
                  </a:ext>
                </a:extLst>
              </a:tr>
            </a:tbl>
          </a:graphicData>
        </a:graphic>
      </p:graphicFrame>
    </p:spTree>
    <p:extLst>
      <p:ext uri="{BB962C8B-B14F-4D97-AF65-F5344CB8AC3E}">
        <p14:creationId xmlns:p14="http://schemas.microsoft.com/office/powerpoint/2010/main" val="427073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45572" y="891347"/>
            <a:ext cx="9830185" cy="1033706"/>
          </a:xfrm>
        </p:spPr>
        <p:txBody>
          <a:bodyPr>
            <a:normAutofit lnSpcReduction="10000"/>
          </a:bodyPr>
          <a:lstStyle/>
          <a:p>
            <a:pPr marL="0" indent="0" algn="ctr">
              <a:buNone/>
            </a:pPr>
            <a:r>
              <a:rPr lang="ru-RU" sz="6600" dirty="0" smtClean="0">
                <a:latin typeface="Times New Roman" panose="02020603050405020304" pitchFamily="18" charset="0"/>
                <a:cs typeface="Times New Roman" panose="02020603050405020304" pitchFamily="18" charset="0"/>
              </a:rPr>
              <a:t>Спасибо за внимание</a:t>
            </a:r>
            <a:endParaRPr lang="ru-RU" sz="6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9415517"/>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964</TotalTime>
  <Words>1058</Words>
  <Application>Microsoft Office PowerPoint</Application>
  <PresentationFormat>Широкоэкранный</PresentationFormat>
  <Paragraphs>75</Paragraphs>
  <Slides>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8</vt:i4>
      </vt:variant>
    </vt:vector>
  </HeadingPairs>
  <TitlesOfParts>
    <vt:vector size="15" baseType="lpstr">
      <vt:lpstr>Arial</vt:lpstr>
      <vt:lpstr>Calibri</vt:lpstr>
      <vt:lpstr>Century Gothic</vt:lpstr>
      <vt:lpstr>Times New Roman</vt:lpstr>
      <vt:lpstr>Trebuchet MS</vt:lpstr>
      <vt:lpstr>Wingdings 3</vt:lpstr>
      <vt:lpstr>Грань</vt:lpstr>
      <vt:lpstr>Работа с детьми младшего школьного возраста, испытывающими трудности при изучении учебных предметов.</vt:lpstr>
      <vt:lpstr>Учитель должен знать, что: </vt:lpstr>
      <vt:lpstr>Презентация PowerPoint</vt:lpstr>
      <vt:lpstr> Пути решения по устранению трудностей учебной  деятельности  </vt:lpstr>
      <vt:lpstr>Трудности, связанные с недостаточным владением терминологическим аппаратом. </vt:lpstr>
      <vt:lpstr>Оказание помощи ученику на уроке</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Преодоление школьной неуспешности. </dc:title>
  <dc:creator>admin</dc:creator>
  <cp:lastModifiedBy>Metodist</cp:lastModifiedBy>
  <cp:revision>58</cp:revision>
  <dcterms:created xsi:type="dcterms:W3CDTF">2022-09-04T02:54:54Z</dcterms:created>
  <dcterms:modified xsi:type="dcterms:W3CDTF">2024-02-09T08:49:19Z</dcterms:modified>
</cp:coreProperties>
</file>