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555EA37C-A682-4256-948C-5B2AD06DFCEB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A76BA238-EAF9-4425-A1DC-CA9D2AD3FD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A37C-A682-4256-948C-5B2AD06DFCEB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A238-EAF9-4425-A1DC-CA9D2AD3FD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A37C-A682-4256-948C-5B2AD06DFCEB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A238-EAF9-4425-A1DC-CA9D2AD3FD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A37C-A682-4256-948C-5B2AD06DFCEB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A238-EAF9-4425-A1DC-CA9D2AD3FD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A37C-A682-4256-948C-5B2AD06DFCEB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A238-EAF9-4425-A1DC-CA9D2AD3FD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A37C-A682-4256-948C-5B2AD06DFCEB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A238-EAF9-4425-A1DC-CA9D2AD3FD8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A37C-A682-4256-948C-5B2AD06DFCEB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A238-EAF9-4425-A1DC-CA9D2AD3FD8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A37C-A682-4256-948C-5B2AD06DFCEB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A238-EAF9-4425-A1DC-CA9D2AD3FD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A37C-A682-4256-948C-5B2AD06DFCEB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A238-EAF9-4425-A1DC-CA9D2AD3FD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555EA37C-A682-4256-948C-5B2AD06DFCEB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A76BA238-EAF9-4425-A1DC-CA9D2AD3FD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555EA37C-A682-4256-948C-5B2AD06DFCEB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A76BA238-EAF9-4425-A1DC-CA9D2AD3FD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55EA37C-A682-4256-948C-5B2AD06DFCEB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76BA238-EAF9-4425-A1DC-CA9D2AD3FD8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>Предупреждение </a:t>
            </a:r>
            <a:r>
              <a:rPr lang="ru-RU" sz="2800" b="1" dirty="0"/>
              <a:t>трудностей младших школьников при изучении учебного предмета «Литературное чтение»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54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П</a:t>
            </a:r>
            <a:r>
              <a:rPr lang="ru-RU" sz="2800" dirty="0" smtClean="0"/>
              <a:t>роцесс </a:t>
            </a:r>
            <a:r>
              <a:rPr lang="ru-RU" sz="2800" dirty="0"/>
              <a:t>восприятия текста любого жанра, назначения и стиля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принимаю установку (учебную задачу), определяющую цель чтения текста; </a:t>
            </a:r>
            <a:endParaRPr lang="ru-RU" dirty="0" smtClean="0"/>
          </a:p>
          <a:p>
            <a:r>
              <a:rPr lang="ru-RU" dirty="0"/>
              <a:t>«удерживаю» учебную задачу до окончания работы</a:t>
            </a:r>
            <a:r>
              <a:rPr lang="ru-RU" dirty="0" smtClean="0"/>
              <a:t>;</a:t>
            </a:r>
          </a:p>
          <a:p>
            <a:r>
              <a:rPr lang="ru-RU" dirty="0"/>
              <a:t>понимаю все, что читаю; </a:t>
            </a:r>
            <a:endParaRPr lang="ru-RU" dirty="0" smtClean="0"/>
          </a:p>
          <a:p>
            <a:r>
              <a:rPr lang="ru-RU" dirty="0"/>
              <a:t>беру на заметку то, что мешает понять смысл (авторскую идею, главную мысль); </a:t>
            </a:r>
            <a:endParaRPr lang="ru-RU" dirty="0" smtClean="0"/>
          </a:p>
          <a:p>
            <a:r>
              <a:rPr lang="ru-RU" dirty="0"/>
              <a:t>для лучшего восприятия при необходимости возвращаюсь к какой-то части текста; </a:t>
            </a:r>
            <a:endParaRPr lang="ru-RU" dirty="0" smtClean="0"/>
          </a:p>
          <a:p>
            <a:r>
              <a:rPr lang="ru-RU" dirty="0"/>
              <a:t>проявляю (явную или скрытую) эмоциональную реакцию на читаемый текст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оцениваю свое восприятие – удалось ли выполнить учебную задачу.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5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Понимание текста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определение темы текста,</a:t>
            </a:r>
          </a:p>
          <a:p>
            <a:r>
              <a:rPr lang="ru-RU" dirty="0" smtClean="0"/>
              <a:t>определение </a:t>
            </a:r>
            <a:r>
              <a:rPr lang="ru-RU" dirty="0"/>
              <a:t>главной </a:t>
            </a:r>
            <a:r>
              <a:rPr lang="ru-RU" dirty="0" smtClean="0"/>
              <a:t>мысли текста,</a:t>
            </a:r>
          </a:p>
          <a:p>
            <a:r>
              <a:rPr lang="ru-RU" dirty="0" smtClean="0"/>
              <a:t> назначение </a:t>
            </a:r>
            <a:r>
              <a:rPr lang="ru-RU" dirty="0"/>
              <a:t>текста, </a:t>
            </a:r>
            <a:endParaRPr lang="ru-RU" dirty="0" smtClean="0"/>
          </a:p>
          <a:p>
            <a:r>
              <a:rPr lang="ru-RU" dirty="0" smtClean="0"/>
              <a:t>выделение </a:t>
            </a:r>
            <a:r>
              <a:rPr lang="ru-RU" dirty="0"/>
              <a:t>в нем информации, необходимой для решения учебной </a:t>
            </a:r>
            <a:r>
              <a:rPr lang="ru-RU" dirty="0" smtClean="0"/>
              <a:t>задачи</a:t>
            </a:r>
          </a:p>
          <a:p>
            <a:pPr marL="0" indent="0" algn="ctr">
              <a:buNone/>
            </a:pPr>
            <a:r>
              <a:rPr lang="ru-RU" sz="2800" b="1" dirty="0" smtClean="0"/>
              <a:t>Вызывает трудности </a:t>
            </a:r>
            <a:r>
              <a:rPr lang="ru-RU" sz="2800" b="1" dirty="0"/>
              <a:t>у </a:t>
            </a:r>
            <a:r>
              <a:rPr lang="ru-RU" sz="2800" b="1" dirty="0" smtClean="0"/>
              <a:t>учеников (</a:t>
            </a:r>
            <a:r>
              <a:rPr lang="ru-RU" sz="2800" dirty="0"/>
              <a:t>не понимают, что скрывают загадочные понятия </a:t>
            </a:r>
            <a:r>
              <a:rPr lang="ru-RU" sz="2800" dirty="0" smtClean="0"/>
              <a:t>)</a:t>
            </a:r>
            <a:r>
              <a:rPr lang="ru-RU" sz="2800" b="1" dirty="0" smtClean="0"/>
              <a:t>!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70739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</a:t>
            </a:r>
            <a:r>
              <a:rPr lang="ru-RU" dirty="0" smtClean="0"/>
              <a:t>етодические приемы понимания текста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1. Найдите в характеристике понятия ошибку (неточность).</a:t>
            </a:r>
          </a:p>
          <a:p>
            <a:r>
              <a:rPr lang="ru-RU" dirty="0"/>
              <a:t>2. Дополните значение данного термина, подберите синонимы, приведите примеры, когда данный термин применять нецелесообразно.</a:t>
            </a:r>
          </a:p>
          <a:p>
            <a:r>
              <a:rPr lang="ru-RU" dirty="0"/>
              <a:t>3. Обсудим варианты формулировки главной мысли. Какой из них </a:t>
            </a:r>
            <a:r>
              <a:rPr lang="ru-RU" dirty="0" smtClean="0"/>
              <a:t>будем считать </a:t>
            </a:r>
            <a:r>
              <a:rPr lang="ru-RU" dirty="0"/>
              <a:t>более правильным и полным?</a:t>
            </a:r>
          </a:p>
          <a:p>
            <a:r>
              <a:rPr lang="ru-RU" dirty="0"/>
              <a:t>4. Заменим формулировку темы текста пословицей или поговоркой.</a:t>
            </a:r>
          </a:p>
          <a:p>
            <a:r>
              <a:rPr lang="ru-RU" dirty="0"/>
              <a:t>5. Обсудим: как сам автор относится к описанным событиям? </a:t>
            </a:r>
            <a:r>
              <a:rPr lang="ru-RU" dirty="0" smtClean="0"/>
              <a:t>Поведению героя</a:t>
            </a:r>
            <a:r>
              <a:rPr lang="ru-RU" dirty="0"/>
              <a:t>? </a:t>
            </a:r>
            <a:r>
              <a:rPr lang="ru-RU" dirty="0" smtClean="0"/>
              <a:t>Описанию </a:t>
            </a:r>
            <a:r>
              <a:rPr lang="ru-RU" dirty="0"/>
              <a:t>пейзажа</a:t>
            </a:r>
            <a:r>
              <a:rPr lang="ru-RU" dirty="0" smtClean="0"/>
              <a:t>?</a:t>
            </a:r>
          </a:p>
          <a:p>
            <a:r>
              <a:rPr lang="ru-RU" dirty="0"/>
              <a:t>П</a:t>
            </a:r>
            <a:r>
              <a:rPr lang="ru-RU" dirty="0" smtClean="0"/>
              <a:t>рием </a:t>
            </a:r>
            <a:r>
              <a:rPr lang="ru-RU" dirty="0"/>
              <a:t>сравнения альтернативных </a:t>
            </a:r>
            <a:r>
              <a:rPr lang="ru-RU" dirty="0" smtClean="0"/>
              <a:t>суждений (</a:t>
            </a:r>
            <a:r>
              <a:rPr lang="ru-RU" dirty="0"/>
              <a:t>Проанализируй текст. Выскажи свое мнение</a:t>
            </a:r>
            <a:r>
              <a:rPr lang="ru-RU" dirty="0" smtClean="0"/>
              <a:t>.)</a:t>
            </a:r>
          </a:p>
          <a:p>
            <a:r>
              <a:rPr lang="ru-RU" dirty="0"/>
              <a:t>Рефлексивный анализ текста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46204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124744"/>
            <a:ext cx="619268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dirty="0"/>
              <a:t>«Изменилось ли ваше настроение после чтения этого </a:t>
            </a:r>
            <a:r>
              <a:rPr lang="ru-RU" dirty="0" err="1" smtClean="0"/>
              <a:t>произведения?Вы</a:t>
            </a:r>
            <a:r>
              <a:rPr lang="ru-RU" dirty="0" smtClean="0"/>
              <a:t> </a:t>
            </a:r>
            <a:r>
              <a:rPr lang="ru-RU" dirty="0"/>
              <a:t>остались равнодушными? Вас оно удивило? Обрадовало? Огорчило? Почему</a:t>
            </a:r>
            <a:r>
              <a:rPr lang="ru-RU" dirty="0" smtClean="0"/>
              <a:t>?»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dirty="0"/>
              <a:t>Найдем в тексте эпизоды, которые нас особенно взволновали. Попробуем описать чувства, которые мы испытывали при чтении. </a:t>
            </a:r>
            <a:endParaRPr lang="ru-RU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Какие </a:t>
            </a:r>
            <a:r>
              <a:rPr lang="ru-RU" dirty="0"/>
              <a:t>чувства передает поэт в стихотворении? Как он относится к няне? </a:t>
            </a:r>
            <a:endParaRPr lang="ru-RU" dirty="0">
              <a:sym typeface="Symbol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dirty="0"/>
              <a:t>Проанализируем развитие действия в рассказе. Как меняются чувства героев от события к событию? Какие события связаны с чувством страха, удивления, радости?</a:t>
            </a:r>
          </a:p>
        </p:txBody>
      </p:sp>
    </p:spTree>
    <p:extLst>
      <p:ext uri="{BB962C8B-B14F-4D97-AF65-F5344CB8AC3E}">
        <p14:creationId xmlns:p14="http://schemas.microsoft.com/office/powerpoint/2010/main" val="19040283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2400" b="1" u="sng" dirty="0"/>
              <a:t>П</a:t>
            </a:r>
            <a:r>
              <a:rPr lang="ru-RU" sz="2400" b="1" u="sng" dirty="0" smtClean="0"/>
              <a:t>роблема </a:t>
            </a:r>
            <a:r>
              <a:rPr lang="ru-RU" sz="2400" b="1" u="sng" dirty="0"/>
              <a:t>коммуникативной деятельности: </a:t>
            </a:r>
            <a:r>
              <a:rPr lang="ru-RU" sz="2400" dirty="0"/>
              <a:t>обучающиеся не владеют способностью адекватно поставленной учебной задаче использовать информацию, представленную в тексте.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не владеют в целом структурой речи-рассуждения, что непосредственно влияет на выполнение заданий, связанных с высказыванием учениками своего мнения, созданием текстов, включающих объяснения и доказательства. </a:t>
            </a:r>
            <a:endParaRPr lang="ru-RU" dirty="0" smtClean="0"/>
          </a:p>
          <a:p>
            <a:r>
              <a:rPr lang="ru-RU" dirty="0" smtClean="0"/>
              <a:t>анализ</a:t>
            </a:r>
            <a:r>
              <a:rPr lang="ru-RU" dirty="0"/>
              <a:t>, и самостоятельное создание рассуждений, текстов-инструкций, текстов-аннотаций и т. п., которые требуют умений различать назначение разных типов текста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Не умеют </a:t>
            </a:r>
            <a:r>
              <a:rPr lang="ru-RU" dirty="0"/>
              <a:t>выдвигать гипотезы, находить доказательства, выделять главную информацию, типичную для данного типа речи.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84255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>Какие </a:t>
            </a:r>
            <a:r>
              <a:rPr lang="ru-RU" sz="2700" dirty="0"/>
              <a:t>аспекты методики обучения необходимо предусматривать для того, чтобы повысить уровень текстовой деятельности?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 </a:t>
            </a:r>
            <a:r>
              <a:rPr lang="ru-RU" u="sng" dirty="0"/>
              <a:t>понимание особенностей </a:t>
            </a:r>
            <a:r>
              <a:rPr lang="ru-RU" u="sng" dirty="0" smtClean="0"/>
              <a:t>жанра:</a:t>
            </a:r>
          </a:p>
          <a:p>
            <a:pPr marL="0" indent="0">
              <a:buNone/>
            </a:pPr>
            <a:r>
              <a:rPr lang="ru-RU" sz="2000" dirty="0"/>
              <a:t>Найдем в тексте доказательства того, что это – волшебная сказка. Установим, чем волшебная сказка отличается от бытовой. Можно ли переделать сказку о животных в волшебную? Что для этого нужно сделать</a:t>
            </a:r>
            <a:r>
              <a:rPr lang="ru-RU" sz="2000" dirty="0" smtClean="0"/>
              <a:t>?</a:t>
            </a:r>
          </a:p>
          <a:p>
            <a:r>
              <a:rPr lang="ru-RU" u="sng" dirty="0" smtClean="0"/>
              <a:t>мини-исследование текста:</a:t>
            </a:r>
          </a:p>
          <a:p>
            <a:pPr lvl="0">
              <a:buFont typeface="Wingdings" pitchFamily="2" charset="2"/>
              <a:buChar char="§"/>
            </a:pPr>
            <a:r>
              <a:rPr lang="ru-RU" sz="2200" dirty="0"/>
              <a:t>Найдем в тексте описания природы, которые подчеркивают </a:t>
            </a:r>
            <a:r>
              <a:rPr lang="ru-RU" sz="2200" dirty="0" smtClean="0"/>
              <a:t>состояние героя</a:t>
            </a:r>
            <a:r>
              <a:rPr lang="ru-RU" sz="2200" dirty="0"/>
              <a:t>: беспокойство, страх, волнение.</a:t>
            </a:r>
          </a:p>
          <a:p>
            <a:pPr lvl="0">
              <a:buFont typeface="Wingdings" pitchFamily="2" charset="2"/>
              <a:buChar char="§"/>
            </a:pPr>
            <a:r>
              <a:rPr lang="ru-RU" sz="2200" dirty="0"/>
              <a:t>Оценим текст. Докажем, что он относится к познавательным.</a:t>
            </a:r>
          </a:p>
          <a:p>
            <a:pPr lvl="0">
              <a:buFont typeface="Wingdings" pitchFamily="2" charset="2"/>
              <a:buChar char="§"/>
            </a:pPr>
            <a:r>
              <a:rPr lang="ru-RU" sz="2200" dirty="0"/>
              <a:t>Определим фольклорные особенности текстов масленичных песенок: повторы, описания, обратный порядок слов.</a:t>
            </a:r>
          </a:p>
          <a:p>
            <a:pPr lvl="0">
              <a:buFont typeface="Wingdings" pitchFamily="2" charset="2"/>
              <a:buChar char="§"/>
            </a:pPr>
            <a:r>
              <a:rPr lang="ru-RU" sz="2200" dirty="0"/>
              <a:t>Определим, что делает текст былины напевным.</a:t>
            </a:r>
          </a:p>
          <a:p>
            <a:pPr lvl="0">
              <a:buFont typeface="Wingdings" pitchFamily="2" charset="2"/>
              <a:buChar char="§"/>
            </a:pPr>
            <a:r>
              <a:rPr lang="ru-RU" sz="2200" dirty="0"/>
              <a:t>Найдем в тексте устаревшие слова, «переведем» их на современный язык.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5122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/>
              <a:t>П</a:t>
            </a:r>
            <a:r>
              <a:rPr lang="ru-RU" sz="2400" b="1" dirty="0" smtClean="0"/>
              <a:t>ри </a:t>
            </a:r>
            <a:r>
              <a:rPr lang="ru-RU" sz="2400" b="1" dirty="0"/>
              <a:t>восстановлении текста необходимо наличие у детей следующих умений: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– читать текст и устанавливать, какие нарушения есть в тексте; </a:t>
            </a:r>
          </a:p>
          <a:p>
            <a:r>
              <a:rPr lang="ru-RU" dirty="0"/>
              <a:t>– анализировать степень деформации (отдельные неточности, серьезные научные ошибки, нарушение логики и последовательности, ложность выводов);</a:t>
            </a:r>
          </a:p>
          <a:p>
            <a:r>
              <a:rPr lang="ru-RU" dirty="0"/>
              <a:t>– при неуверенности проверять по словарю или энциклопедии; вносить изменения в текст.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40251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err="1"/>
              <a:t>Сформированность</a:t>
            </a:r>
            <a:r>
              <a:rPr lang="ru-RU" sz="2400" b="1" dirty="0"/>
              <a:t> смыслового чтения проявляется при выполнении</a:t>
            </a:r>
            <a:br>
              <a:rPr lang="ru-RU" sz="2400" b="1" dirty="0"/>
            </a:br>
            <a:r>
              <a:rPr lang="ru-RU" sz="2400" b="1" dirty="0"/>
              <a:t>творческих заданий.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2000" dirty="0"/>
              <a:t>1</a:t>
            </a:r>
            <a:r>
              <a:rPr lang="ru-RU" sz="2600" dirty="0"/>
              <a:t>. Овладение разными видами пересказа.</a:t>
            </a:r>
          </a:p>
          <a:p>
            <a:pPr>
              <a:buFont typeface="Arial" pitchFamily="34" charset="0"/>
              <a:buChar char="•"/>
            </a:pPr>
            <a:r>
              <a:rPr lang="ru-RU" sz="2200" dirty="0"/>
              <a:t>«Подготовь пересказ своей любимой сказки. Составь к ней аннотацию».</a:t>
            </a:r>
          </a:p>
          <a:p>
            <a:pPr lvl="0">
              <a:buFont typeface="Arial" pitchFamily="34" charset="0"/>
              <a:buChar char="•"/>
            </a:pPr>
            <a:r>
              <a:rPr lang="ru-RU" sz="2200" dirty="0"/>
              <a:t>«Раздели рассказ на части, озаглавь каждую, составь план пересказа. Перескажи любую часть».</a:t>
            </a:r>
          </a:p>
          <a:p>
            <a:pPr lvl="0">
              <a:buFont typeface="Arial" pitchFamily="34" charset="0"/>
              <a:buChar char="•"/>
            </a:pPr>
            <a:r>
              <a:rPr lang="ru-RU" sz="2200" dirty="0"/>
              <a:t>«Перескажи по плану…»</a:t>
            </a:r>
          </a:p>
          <a:p>
            <a:pPr lvl="0">
              <a:buFont typeface="Arial" pitchFamily="34" charset="0"/>
              <a:buChar char="•"/>
            </a:pPr>
            <a:r>
              <a:rPr lang="ru-RU" sz="2200" dirty="0"/>
              <a:t>«Подготовь краткий пересказ…»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2.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Овладение умением вставать на место героя</a:t>
            </a:r>
            <a:r>
              <a:rPr lang="ru-RU" dirty="0">
                <a:latin typeface="Times New Roman"/>
                <a:ea typeface="Calibri"/>
                <a:cs typeface="Times New Roman"/>
              </a:rPr>
              <a:t>.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200" dirty="0"/>
              <a:t>«Перескажи текст от имени героя рассказа».</a:t>
            </a:r>
          </a:p>
          <a:p>
            <a:pPr lvl="0">
              <a:buFont typeface="Arial" pitchFamily="34" charset="0"/>
              <a:buChar char="•"/>
            </a:pPr>
            <a:r>
              <a:rPr lang="ru-RU" sz="2200" dirty="0"/>
              <a:t>«Расскажи, как бы ты себя повел в этой ситуации».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600" dirty="0" smtClean="0">
                <a:latin typeface="Times New Roman"/>
                <a:ea typeface="Calibri"/>
                <a:cs typeface="Times New Roman"/>
              </a:rPr>
              <a:t>3.Творческие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задания на работу с дополнительной литературой: 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знакомство</a:t>
            </a:r>
            <a:r>
              <a:rPr lang="ru-RU" sz="26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с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писателем – автором произведения; любимая книга; работаем в библиотеке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. («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История создания народной песни»; «Жизнь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великого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Calibri"/>
              </a:rPr>
              <a:t>Андерсена</a:t>
            </a:r>
            <a:r>
              <a:rPr lang="ru-RU" dirty="0">
                <a:latin typeface="Times New Roman"/>
                <a:ea typeface="Calibri"/>
              </a:rPr>
              <a:t>»; «Якоб и Вильгельм Гримм и собирательство сказок»; «Как рождалась "Сказка о попе и о работнике его </a:t>
            </a:r>
            <a:r>
              <a:rPr lang="ru-RU" dirty="0" err="1">
                <a:latin typeface="Times New Roman"/>
                <a:ea typeface="Calibri"/>
              </a:rPr>
              <a:t>Балде</a:t>
            </a:r>
            <a:r>
              <a:rPr lang="ru-RU" dirty="0" smtClean="0">
                <a:latin typeface="Times New Roman"/>
                <a:ea typeface="Calibri"/>
              </a:rPr>
              <a:t>"».)</a:t>
            </a:r>
            <a:r>
              <a:rPr lang="ru-RU" dirty="0" smtClean="0"/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36364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908720"/>
            <a:ext cx="734481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/>
              <a:t>Приём «Мозговой </a:t>
            </a:r>
            <a:r>
              <a:rPr lang="ru-RU" b="1" dirty="0"/>
              <a:t>штурм»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/>
              <a:t>Цель данного </a:t>
            </a:r>
            <a:r>
              <a:rPr lang="ru-RU" dirty="0" smtClean="0"/>
              <a:t>приёма </a:t>
            </a:r>
            <a:r>
              <a:rPr lang="ru-RU" dirty="0"/>
              <a:t>- активизация художественного восприятия перед и после прочтения произведения.</a:t>
            </a:r>
          </a:p>
          <a:p>
            <a:r>
              <a:rPr lang="ru-RU" dirty="0" smtClean="0"/>
              <a:t>2. </a:t>
            </a:r>
            <a:r>
              <a:rPr lang="ru-RU" b="1" dirty="0" smtClean="0"/>
              <a:t>Приём</a:t>
            </a:r>
            <a:r>
              <a:rPr lang="ru-RU" dirty="0" smtClean="0"/>
              <a:t> </a:t>
            </a:r>
            <a:r>
              <a:rPr lang="ru-RU" b="1" dirty="0" smtClean="0"/>
              <a:t>«Батарея </a:t>
            </a:r>
            <a:r>
              <a:rPr lang="ru-RU" b="1" dirty="0"/>
              <a:t>вопросов»</a:t>
            </a:r>
            <a:r>
              <a:rPr lang="ru-RU" dirty="0"/>
              <a:t>— перечень вопросов по тексту, с которым не знакомы учащиеся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3. </a:t>
            </a:r>
            <a:r>
              <a:rPr lang="ru-RU" b="1" dirty="0" smtClean="0"/>
              <a:t>Приём</a:t>
            </a:r>
            <a:r>
              <a:rPr lang="ru-RU" dirty="0" smtClean="0"/>
              <a:t> </a:t>
            </a:r>
            <a:r>
              <a:rPr lang="ru-RU" b="1" dirty="0" smtClean="0"/>
              <a:t>«Чтение </a:t>
            </a:r>
            <a:r>
              <a:rPr lang="ru-RU" b="1" dirty="0"/>
              <a:t>вслух» («попеременное чтение») </a:t>
            </a:r>
            <a:endParaRPr lang="ru-RU" dirty="0"/>
          </a:p>
          <a:p>
            <a:r>
              <a:rPr lang="ru-RU" dirty="0" smtClean="0"/>
              <a:t>Целью приёма является </a:t>
            </a:r>
            <a:r>
              <a:rPr lang="ru-RU" dirty="0"/>
              <a:t>проверка понимания читаемого вслух текста. </a:t>
            </a:r>
            <a:endParaRPr lang="ru-RU" dirty="0" smtClean="0"/>
          </a:p>
          <a:p>
            <a:r>
              <a:rPr lang="ru-RU" dirty="0" smtClean="0"/>
              <a:t>4</a:t>
            </a:r>
            <a:r>
              <a:rPr lang="ru-RU" b="1" dirty="0" smtClean="0"/>
              <a:t>.Приём</a:t>
            </a:r>
            <a:r>
              <a:rPr lang="ru-RU" dirty="0" smtClean="0"/>
              <a:t> </a:t>
            </a:r>
            <a:r>
              <a:rPr lang="ru-RU" b="1" dirty="0"/>
              <a:t>Чтение с ответами на вопросы (Что? Где? Когда</a:t>
            </a:r>
            <a:r>
              <a:rPr lang="ru-RU" b="1" dirty="0" smtClean="0"/>
              <a:t>?)</a:t>
            </a:r>
            <a:r>
              <a:rPr lang="ru-RU" dirty="0"/>
              <a:t> Это очень простой метод, который помогает улавливать основные идеи всякого рода текстов. Чтобы чтение сделать эффективным, попробуйте ответить на шесть простых вопросов: кто делает, что, когда, почему, где и как? </a:t>
            </a:r>
            <a:endParaRPr lang="ru-RU" dirty="0" smtClean="0"/>
          </a:p>
          <a:p>
            <a:r>
              <a:rPr lang="ru-RU" dirty="0" smtClean="0"/>
              <a:t>5.</a:t>
            </a:r>
            <a:r>
              <a:rPr lang="ru-RU" b="1" dirty="0" smtClean="0"/>
              <a:t>Приём</a:t>
            </a:r>
            <a:r>
              <a:rPr lang="ru-RU" dirty="0" smtClean="0"/>
              <a:t>  </a:t>
            </a:r>
            <a:r>
              <a:rPr lang="ru-RU" b="1" dirty="0"/>
              <a:t>«Проверочный лист».</a:t>
            </a:r>
            <a:r>
              <a:rPr lang="ru-RU" dirty="0"/>
              <a:t> Учащиеся знакомятся с критериями выполнения задания и готовят его в соответствии с предлагаемыми требованиями. 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95349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908720"/>
            <a:ext cx="576064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6.</a:t>
            </a:r>
            <a:r>
              <a:rPr lang="ru-RU" b="1" dirty="0"/>
              <a:t> Приём «Создай паспорт</a:t>
            </a:r>
            <a:r>
              <a:rPr lang="ru-RU" b="1" dirty="0" smtClean="0"/>
              <a:t>».</a:t>
            </a:r>
            <a:endParaRPr lang="ru-RU" dirty="0" smtClean="0"/>
          </a:p>
          <a:p>
            <a:r>
              <a:rPr lang="ru-RU" sz="1400" dirty="0" smtClean="0"/>
              <a:t>Приём </a:t>
            </a:r>
            <a:r>
              <a:rPr lang="ru-RU" sz="1400" dirty="0"/>
              <a:t>составления обобщенной характеристики изучаемого явления по определенному плану. Может быть использован для создания характеристик: на литературном чтении – героев литературных произведений. Опорные слова для паспорта выбираются самими школьниками. Например, паспорт из произведения </a:t>
            </a:r>
            <a:r>
              <a:rPr lang="ru-RU" sz="1400" dirty="0" err="1"/>
              <a:t>Ю.Олеши</a:t>
            </a:r>
            <a:r>
              <a:rPr lang="ru-RU" sz="1400" dirty="0"/>
              <a:t> «Три толстяка»:</a:t>
            </a:r>
          </a:p>
          <a:p>
            <a:r>
              <a:rPr lang="ru-RU" sz="1400" dirty="0"/>
              <a:t>Паспорт</a:t>
            </a:r>
          </a:p>
          <a:p>
            <a:r>
              <a:rPr lang="ru-RU" sz="1400" dirty="0"/>
              <a:t>Имя – </a:t>
            </a:r>
            <a:r>
              <a:rPr lang="ru-RU" sz="1400" dirty="0" err="1"/>
              <a:t>Тибул</a:t>
            </a:r>
            <a:endParaRPr lang="ru-RU" sz="1400" dirty="0"/>
          </a:p>
          <a:p>
            <a:r>
              <a:rPr lang="ru-RU" sz="1400" dirty="0"/>
              <a:t>Прописка – сказочная повесть «Три толстяка»</a:t>
            </a:r>
          </a:p>
          <a:p>
            <a:r>
              <a:rPr lang="ru-RU" sz="1400" dirty="0"/>
              <a:t>Внешний вид – красивый юноша</a:t>
            </a:r>
          </a:p>
          <a:p>
            <a:r>
              <a:rPr lang="ru-RU" sz="1400" dirty="0"/>
              <a:t>Личные качества – смелый, мужественный, отважный</a:t>
            </a:r>
            <a:r>
              <a:rPr lang="ru-RU" sz="1400" dirty="0" smtClean="0"/>
              <a:t>.</a:t>
            </a:r>
          </a:p>
          <a:p>
            <a:r>
              <a:rPr lang="ru-RU" b="1" dirty="0" smtClean="0"/>
              <a:t>7. По </a:t>
            </a:r>
            <a:r>
              <a:rPr lang="ru-RU" b="1" dirty="0"/>
              <a:t>опорным словам отгадать название рассказа.</a:t>
            </a:r>
            <a:endParaRPr lang="ru-RU" dirty="0"/>
          </a:p>
          <a:p>
            <a:r>
              <a:rPr lang="ru-RU" sz="1400" dirty="0"/>
              <a:t>Например: Курица, подвал, зернышко («Черная курица или подземные жители»)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395201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Т</a:t>
            </a:r>
            <a:r>
              <a:rPr lang="ru-RU" sz="2400" dirty="0" smtClean="0"/>
              <a:t>ипичные </a:t>
            </a:r>
            <a:r>
              <a:rPr lang="ru-RU" sz="2400" dirty="0"/>
              <a:t>ошибки при выполнении диагностических заданий по литературному чтению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Н</a:t>
            </a:r>
            <a:r>
              <a:rPr lang="ru-RU" b="1" dirty="0" smtClean="0"/>
              <a:t>едостаточное развитие </a:t>
            </a:r>
            <a:r>
              <a:rPr lang="ru-RU" b="1" dirty="0"/>
              <a:t>коммуникативных универсальных учебных </a:t>
            </a:r>
            <a:r>
              <a:rPr lang="ru-RU" b="1" dirty="0" smtClean="0"/>
              <a:t>действий:</a:t>
            </a:r>
          </a:p>
          <a:p>
            <a:r>
              <a:rPr lang="ru-RU" dirty="0" smtClean="0"/>
              <a:t>1. Смысловое чтение</a:t>
            </a:r>
          </a:p>
          <a:p>
            <a:r>
              <a:rPr lang="ru-RU" dirty="0" smtClean="0"/>
              <a:t>2. Конструирование </a:t>
            </a:r>
            <a:r>
              <a:rPr lang="ru-RU" dirty="0"/>
              <a:t>текстов разного типа.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625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052736"/>
            <a:ext cx="705678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Приём «Характеристика»</a:t>
            </a:r>
            <a:endParaRPr lang="ru-RU" dirty="0"/>
          </a:p>
          <a:p>
            <a:r>
              <a:rPr lang="ru-RU" sz="1400" dirty="0"/>
              <a:t>Охарактеризуйте своих героев используя только прилагательные.</a:t>
            </a:r>
          </a:p>
          <a:p>
            <a:r>
              <a:rPr lang="ru-RU" sz="1400" dirty="0"/>
              <a:t>Например, сказка </a:t>
            </a:r>
            <a:r>
              <a:rPr lang="ru-RU" sz="1400" dirty="0" err="1"/>
              <a:t>Г.Андерсена</a:t>
            </a:r>
            <a:r>
              <a:rPr lang="ru-RU" sz="1400" dirty="0"/>
              <a:t> «</a:t>
            </a:r>
            <a:r>
              <a:rPr lang="ru-RU" sz="1400" dirty="0" err="1"/>
              <a:t>Дюймовочка</a:t>
            </a:r>
            <a:r>
              <a:rPr lang="ru-RU" sz="1400" dirty="0"/>
              <a:t>»</a:t>
            </a:r>
          </a:p>
          <a:p>
            <a:r>
              <a:rPr lang="ru-RU" sz="1400" dirty="0" err="1"/>
              <a:t>Дюймовочка</a:t>
            </a:r>
            <a:r>
              <a:rPr lang="ru-RU" sz="1400" dirty="0"/>
              <a:t> -маленькая , красивая и хрупкая; мать </a:t>
            </a:r>
            <a:r>
              <a:rPr lang="ru-RU" sz="1400" dirty="0" err="1"/>
              <a:t>Дюймовочки</a:t>
            </a:r>
            <a:r>
              <a:rPr lang="ru-RU" sz="1400" dirty="0"/>
              <a:t> - добрая и тихая; Жаба и ее сын - страшные и уродливые; Майский жук -важный и самоуверенный.</a:t>
            </a:r>
          </a:p>
          <a:p>
            <a:r>
              <a:rPr lang="ru-RU" sz="1400" dirty="0"/>
              <a:t>Если бы у вас была возможность стать героем этой сказки, кем бы вы хотели стать и почему?!</a:t>
            </a:r>
          </a:p>
          <a:p>
            <a:r>
              <a:rPr lang="ru-RU" dirty="0"/>
              <a:t>Или Прием</a:t>
            </a:r>
            <a:r>
              <a:rPr lang="ru-RU" b="1" dirty="0"/>
              <a:t> Словесный портрет. </a:t>
            </a:r>
            <a:r>
              <a:rPr lang="ru-RU" sz="1400" dirty="0"/>
              <a:t>Также предлагаю задания определить по поведению героев их возраст, характер; придумать продолжение рассказа, либо изменить окончание рассказа; вспомнить о похожих случаях из своей жизни</a:t>
            </a:r>
            <a:r>
              <a:rPr lang="ru-RU" dirty="0"/>
              <a:t>.</a:t>
            </a:r>
          </a:p>
          <a:p>
            <a:r>
              <a:rPr lang="ru-RU" dirty="0"/>
              <a:t>Прием</a:t>
            </a:r>
            <a:r>
              <a:rPr lang="ru-RU" b="1" dirty="0"/>
              <a:t> «Откуда я?».</a:t>
            </a:r>
            <a:r>
              <a:rPr lang="ru-RU" dirty="0"/>
              <a:t> </a:t>
            </a:r>
            <a:r>
              <a:rPr lang="ru-RU" sz="1400" dirty="0"/>
              <a:t>Показываются предметы или сюжетные картинки из изученных произведений. Дети должны отгадать произведение и рассказать кратко, о чём этот рассказ, или прочитать наизусть стихотворение</a:t>
            </a:r>
            <a:r>
              <a:rPr lang="ru-RU" dirty="0"/>
              <a:t>.</a:t>
            </a:r>
          </a:p>
          <a:p>
            <a:r>
              <a:rPr lang="ru-RU" dirty="0"/>
              <a:t>Прием</a:t>
            </a:r>
            <a:r>
              <a:rPr lang="ru-RU" b="1" dirty="0"/>
              <a:t> «Расскажи по картинке».</a:t>
            </a:r>
            <a:r>
              <a:rPr lang="ru-RU" dirty="0"/>
              <a:t> </a:t>
            </a:r>
            <a:r>
              <a:rPr lang="ru-RU" sz="1400" dirty="0"/>
              <a:t>Используются сюжетные картинки, иллюстрации к рассказам изученной темы. (Это иллюстрация к рассказу ... . Здесь изображены ... . Это тот отрывок рассказа, где происходит ... .)</a:t>
            </a:r>
          </a:p>
          <a:p>
            <a:r>
              <a:rPr lang="ru-RU" dirty="0"/>
              <a:t>Прием</a:t>
            </a:r>
            <a:r>
              <a:rPr lang="ru-RU" b="1" dirty="0"/>
              <a:t> «Поймай ошибку».</a:t>
            </a:r>
            <a:r>
              <a:rPr lang="ru-RU" dirty="0"/>
              <a:t> </a:t>
            </a:r>
            <a:r>
              <a:rPr lang="ru-RU" sz="1400" dirty="0"/>
              <a:t>Читается текст, умышленно меняя какие-то слова. Ученики внимательно следят за чтением учителя и текстом и, заметив ошибку, останавливают его и исправляют. Побеждает тот, кто «поймает» больше ошибок.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197579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</a:t>
            </a:r>
            <a:r>
              <a:rPr lang="ru-RU" smtClean="0"/>
              <a:t>за внимание!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847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Роль смыслового чтения как </a:t>
            </a:r>
            <a:r>
              <a:rPr lang="ru-RU" sz="2800" dirty="0"/>
              <a:t>существенного компонента текстовой деятельности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dirty="0" smtClean="0"/>
              <a:t>1.Повышение качества общего образования и развития младших школьников, становлении глубокого познавательного и художественно-эстетического интереса младших школьников к читательской деятельности;</a:t>
            </a:r>
          </a:p>
          <a:p>
            <a:r>
              <a:rPr lang="ru-RU" sz="1600" dirty="0" smtClean="0"/>
              <a:t>2.</a:t>
            </a:r>
            <a:r>
              <a:rPr lang="ru-RU" sz="1600" dirty="0"/>
              <a:t> </a:t>
            </a:r>
            <a:r>
              <a:rPr lang="ru-RU" sz="1600" dirty="0" smtClean="0"/>
              <a:t>Повышение </a:t>
            </a:r>
            <a:r>
              <a:rPr lang="ru-RU" sz="1600" dirty="0"/>
              <a:t>успешности изучения всех предметов учебного плана, т. е. гарантии выполнения требований стандарта к предметным результатам обучения</a:t>
            </a:r>
            <a:r>
              <a:rPr lang="ru-RU" sz="1600" dirty="0" smtClean="0"/>
              <a:t>;</a:t>
            </a:r>
          </a:p>
          <a:p>
            <a:r>
              <a:rPr lang="ru-RU" sz="1600" dirty="0" smtClean="0"/>
              <a:t>3. Существенно влияет </a:t>
            </a:r>
            <a:r>
              <a:rPr lang="ru-RU" sz="1600" dirty="0"/>
              <a:t>на реализацию требований ФГОС НОО к </a:t>
            </a:r>
            <a:r>
              <a:rPr lang="ru-RU" sz="1600" dirty="0" err="1"/>
              <a:t>метапредметным</a:t>
            </a:r>
            <a:r>
              <a:rPr lang="ru-RU" sz="1600" dirty="0"/>
              <a:t> планируемым результатам</a:t>
            </a:r>
            <a:r>
              <a:rPr lang="ru-RU" sz="1600" dirty="0" smtClean="0"/>
              <a:t>;</a:t>
            </a:r>
          </a:p>
          <a:p>
            <a:r>
              <a:rPr lang="ru-RU" sz="1600" dirty="0" smtClean="0"/>
              <a:t>4.</a:t>
            </a:r>
            <a:r>
              <a:rPr lang="ru-RU" sz="1600" dirty="0"/>
              <a:t> </a:t>
            </a:r>
            <a:r>
              <a:rPr lang="ru-RU" sz="1600" dirty="0" smtClean="0"/>
              <a:t>Обеспечение </a:t>
            </a:r>
            <a:r>
              <a:rPr lang="ru-RU" sz="1600" dirty="0"/>
              <a:t>преемственности образования на дальнейших его </a:t>
            </a:r>
            <a:r>
              <a:rPr lang="ru-RU" sz="1600" dirty="0" smtClean="0"/>
              <a:t>ступенях.</a:t>
            </a:r>
            <a:endParaRPr lang="ru-RU" sz="1600" dirty="0"/>
          </a:p>
          <a:p>
            <a:endParaRPr lang="ru-RU" sz="16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441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Компоненты </a:t>
            </a:r>
            <a:r>
              <a:rPr lang="ru-RU" dirty="0"/>
              <a:t>смыслового чтения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800" dirty="0" smtClean="0"/>
              <a:t>1</a:t>
            </a:r>
            <a:r>
              <a:rPr lang="ru-RU" dirty="0" smtClean="0"/>
              <a:t>. </a:t>
            </a:r>
            <a:r>
              <a:rPr lang="ru-RU" sz="1800" dirty="0"/>
              <a:t>Восприятие текста как смысловое слушание собственного чтения или чтения другого человека, позволяющее осуществить принятие и понимание информации с целью осознания основного содержания и авторского </a:t>
            </a:r>
            <a:r>
              <a:rPr lang="ru-RU" sz="1800" dirty="0" smtClean="0"/>
              <a:t>замысла;</a:t>
            </a:r>
          </a:p>
          <a:p>
            <a:r>
              <a:rPr lang="ru-RU" sz="1800" dirty="0" smtClean="0"/>
              <a:t>2.</a:t>
            </a:r>
            <a:r>
              <a:rPr lang="ru-RU" sz="1800" dirty="0"/>
              <a:t> Понимание текста предполагает осознание внешней (содержательной, фабульной) стороны текста и его внутренней системы авторских смыслов и </a:t>
            </a:r>
            <a:r>
              <a:rPr lang="ru-RU" sz="1800" dirty="0" smtClean="0"/>
              <a:t>замыслов;</a:t>
            </a:r>
          </a:p>
          <a:p>
            <a:r>
              <a:rPr lang="ru-RU" sz="1800" dirty="0" smtClean="0"/>
              <a:t>3.</a:t>
            </a:r>
            <a:r>
              <a:rPr lang="ru-RU" sz="1800" dirty="0"/>
              <a:t> Интерпретация текста с учетом его типа, жанра, назначения, обеспечивающая использование текстовой информации для решения </a:t>
            </a:r>
            <a:r>
              <a:rPr lang="ru-RU" sz="1800" dirty="0" err="1"/>
              <a:t>учебнопознавательных</a:t>
            </a:r>
            <a:r>
              <a:rPr lang="ru-RU" sz="1800" dirty="0"/>
              <a:t> задач изучаемого предмета.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64915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Причины встречающихся трудностей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1. Процесс осмысленного чтения любого текста зависит от знания его особенностей и умения сопоставлять их с особенностями воспринимаемого текста. </a:t>
            </a:r>
          </a:p>
          <a:p>
            <a:r>
              <a:rPr lang="ru-RU" sz="1800" dirty="0" smtClean="0"/>
              <a:t>2.</a:t>
            </a:r>
            <a:r>
              <a:rPr lang="ru-RU" sz="1800" dirty="0"/>
              <a:t> Н</a:t>
            </a:r>
            <a:r>
              <a:rPr lang="ru-RU" sz="1800" dirty="0" smtClean="0"/>
              <a:t>а </a:t>
            </a:r>
            <a:r>
              <a:rPr lang="ru-RU" sz="1800" dirty="0"/>
              <a:t>уроках литературного чтения в основном работа идет с художественными </a:t>
            </a:r>
            <a:r>
              <a:rPr lang="ru-RU" sz="1800" dirty="0" smtClean="0"/>
              <a:t>произведениями.</a:t>
            </a:r>
            <a:r>
              <a:rPr lang="ru-RU" sz="1800" dirty="0"/>
              <a:t> . Вне внимания учителя остаются виды и стили математических, исторических, нравственно-этических, экономических, финансовых текстов</a:t>
            </a:r>
            <a:endParaRPr lang="ru-RU" sz="1800" dirty="0" smtClean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23421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6965245" cy="1202485"/>
          </a:xfrm>
        </p:spPr>
        <p:txBody>
          <a:bodyPr>
            <a:normAutofit/>
          </a:bodyPr>
          <a:lstStyle/>
          <a:p>
            <a:r>
              <a:rPr lang="ru-RU" sz="2800" dirty="0"/>
              <a:t>Условиями успешного формирования смыслового чтения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1500" dirty="0" smtClean="0"/>
              <a:t>1. Задача развития смыслового чтения должна решаться на уроках каждого учебного предмета с учетом специфики его содержания, которое отражается в учебных текстах.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понимание и принятие цели чтения;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 определение типа текста, его назначения (художественный, научно-познавательный, справочный, инструктивный), особенностей структуры и стиля;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 наличие и характеристика выразительных средств; 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различение основной (главной) и второстепенной информации.</a:t>
            </a:r>
          </a:p>
          <a:p>
            <a:pPr marL="0" indent="0">
              <a:buNone/>
            </a:pPr>
            <a:r>
              <a:rPr lang="ru-RU" sz="1500" dirty="0" smtClean="0"/>
              <a:t>2.</a:t>
            </a:r>
            <a:r>
              <a:rPr lang="ru-RU" sz="1500" dirty="0"/>
              <a:t> Целенаправленная работа по формированию смыслового чтения должна касаться всех его </a:t>
            </a:r>
            <a:r>
              <a:rPr lang="ru-RU" sz="1500" dirty="0" smtClean="0"/>
              <a:t>компонентов: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 мотивация - </a:t>
            </a:r>
            <a:r>
              <a:rPr lang="ru-RU" sz="1500" dirty="0"/>
              <a:t>«Почему это произведение нужно прочитать</a:t>
            </a:r>
            <a:r>
              <a:rPr lang="ru-RU" sz="1500" dirty="0" smtClean="0"/>
              <a:t>?»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 восприятия;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 </a:t>
            </a:r>
            <a:r>
              <a:rPr lang="ru-RU" sz="1500" dirty="0"/>
              <a:t>обсуждения того, как обучающиеся понимают данное </a:t>
            </a:r>
            <a:r>
              <a:rPr lang="ru-RU" sz="1500" dirty="0" smtClean="0"/>
              <a:t>произведение;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/>
              <a:t>работы по его </a:t>
            </a:r>
            <a:r>
              <a:rPr lang="ru-RU" sz="1500" dirty="0" smtClean="0"/>
              <a:t>интерпретации.</a:t>
            </a:r>
          </a:p>
          <a:p>
            <a:pPr marL="0" indent="0">
              <a:buNone/>
            </a:pPr>
            <a:r>
              <a:rPr lang="ru-RU" sz="1500" dirty="0" smtClean="0"/>
              <a:t>3.</a:t>
            </a:r>
            <a:r>
              <a:rPr lang="ru-RU" sz="1500" dirty="0"/>
              <a:t> З</a:t>
            </a:r>
            <a:r>
              <a:rPr lang="ru-RU" sz="1500" dirty="0" smtClean="0"/>
              <a:t>нание </a:t>
            </a:r>
            <a:r>
              <a:rPr lang="ru-RU" sz="1500" dirty="0"/>
              <a:t>последовательных операций, входящих в каждое универсальное действие.</a:t>
            </a:r>
          </a:p>
          <a:p>
            <a:pPr marL="0" indent="0">
              <a:buNone/>
            </a:pPr>
            <a:endParaRPr lang="ru-RU" sz="1500" dirty="0" smtClean="0"/>
          </a:p>
          <a:p>
            <a:pPr>
              <a:buFont typeface="Arial" pitchFamily="34" charset="0"/>
              <a:buChar char="•"/>
            </a:pPr>
            <a:endParaRPr lang="ru-RU" sz="1500" dirty="0" smtClean="0"/>
          </a:p>
          <a:p>
            <a:pPr>
              <a:buFont typeface="Arial" pitchFamily="34" charset="0"/>
              <a:buChar char="•"/>
            </a:pPr>
            <a:endParaRPr lang="ru-RU" sz="1600" dirty="0" smtClean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3869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11760" y="76470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/>
              <a:t>Как предупреждать трудности восприятия текста?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771800" y="2480717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Предупредить можно, если</a:t>
            </a:r>
            <a:endParaRPr lang="ru-RU" b="1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067944" y="2996952"/>
            <a:ext cx="0" cy="25922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547664" y="3068960"/>
            <a:ext cx="2376264" cy="2031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учитель </a:t>
            </a:r>
            <a:r>
              <a:rPr lang="ru-RU" dirty="0"/>
              <a:t>точно знает, какие проблемы и ошибки типичны для обучающегося в первом школьном звене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99992" y="3356992"/>
            <a:ext cx="2232248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каковы причины </a:t>
            </a:r>
            <a:endParaRPr lang="ru-RU" dirty="0" smtClean="0"/>
          </a:p>
          <a:p>
            <a:r>
              <a:rPr lang="ru-RU" dirty="0" smtClean="0"/>
              <a:t>их </a:t>
            </a:r>
            <a:r>
              <a:rPr lang="ru-RU" dirty="0"/>
              <a:t>возникновения</a:t>
            </a:r>
          </a:p>
        </p:txBody>
      </p:sp>
    </p:spTree>
    <p:extLst>
      <p:ext uri="{BB962C8B-B14F-4D97-AF65-F5344CB8AC3E}">
        <p14:creationId xmlns:p14="http://schemas.microsoft.com/office/powerpoint/2010/main" val="276756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/>
              <a:t>Т</a:t>
            </a:r>
            <a:r>
              <a:rPr lang="ru-RU" sz="3100" dirty="0" smtClean="0"/>
              <a:t>рудности</a:t>
            </a:r>
            <a:r>
              <a:rPr lang="ru-RU" sz="3100" dirty="0"/>
              <a:t>, связанные с восприятием текста: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100" dirty="0"/>
              <a:t>преобладает эмоционально-образное восприятие над рациональным, воспроизведение события, факта, их причин и связей заменяется констатацией ярких, эмоционально привлекательных деталей; </a:t>
            </a:r>
            <a:endParaRPr lang="ru-RU" sz="2100" dirty="0" smtClean="0"/>
          </a:p>
          <a:p>
            <a:r>
              <a:rPr lang="ru-RU" sz="2100" dirty="0" smtClean="0"/>
              <a:t> </a:t>
            </a:r>
            <a:r>
              <a:rPr lang="ru-RU" sz="2100" dirty="0"/>
              <a:t>фрагментарность восприятия, отсутствие его целостности, неготовность обучающегося ответить на вопросы по тексту; </a:t>
            </a:r>
            <a:endParaRPr lang="ru-RU" sz="2100" dirty="0" smtClean="0"/>
          </a:p>
          <a:p>
            <a:r>
              <a:rPr lang="ru-RU" sz="2100" dirty="0" smtClean="0"/>
              <a:t>дробность</a:t>
            </a:r>
            <a:r>
              <a:rPr lang="ru-RU" sz="2100" dirty="0"/>
              <a:t>, отрывистость пересказа; </a:t>
            </a:r>
            <a:endParaRPr lang="ru-RU" sz="2100" dirty="0" smtClean="0"/>
          </a:p>
          <a:p>
            <a:r>
              <a:rPr lang="ru-RU" sz="2100" dirty="0" smtClean="0"/>
              <a:t> </a:t>
            </a:r>
            <a:r>
              <a:rPr lang="ru-RU" sz="2100" dirty="0"/>
              <a:t>обобщения (выводы) заменяются перечислением отдельных эпизодов текста; </a:t>
            </a:r>
            <a:endParaRPr lang="ru-RU" sz="2100" dirty="0" smtClean="0"/>
          </a:p>
          <a:p>
            <a:r>
              <a:rPr lang="ru-RU" sz="2100" dirty="0" smtClean="0"/>
              <a:t> </a:t>
            </a:r>
            <a:r>
              <a:rPr lang="ru-RU" sz="2100" dirty="0"/>
              <a:t>особую трудность вызывает восприятие «сухих» текстов, лишенных эмоциональных деталей, кратких образных описаний.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649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2132856"/>
            <a:ext cx="5400600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dirty="0"/>
              <a:t>Принятие и удержание обучающимся мотива чтения </a:t>
            </a:r>
            <a:r>
              <a:rPr lang="ru-RU" sz="1800" dirty="0" smtClean="0"/>
              <a:t>: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200" b="1" dirty="0" smtClean="0"/>
              <a:t>Задачи, которые будут решены в процессе чтения, должны быть поставлены перед учащимися </a:t>
            </a:r>
            <a:r>
              <a:rPr lang="ru-RU" sz="1200" b="1" u="sng" dirty="0" smtClean="0"/>
              <a:t>до начала восприятия текста:</a:t>
            </a:r>
            <a:endParaRPr lang="ru-RU" sz="1200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1475656" y="2564904"/>
            <a:ext cx="619268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400" dirty="0"/>
              <a:t>«Читая текст, постарайся понять, какие чувства переживает герой-автор</a:t>
            </a:r>
            <a:r>
              <a:rPr lang="ru-RU" sz="1400" dirty="0" smtClean="0"/>
              <a:t>».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/>
              <a:t> «</a:t>
            </a:r>
            <a:r>
              <a:rPr lang="ru-RU" sz="1400" dirty="0"/>
              <a:t>Читая текст, обрати внимание, где «прячется» главная мысль</a:t>
            </a:r>
            <a:r>
              <a:rPr lang="ru-RU" sz="1400" dirty="0" smtClean="0"/>
              <a:t>».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 smtClean="0"/>
              <a:t>«</a:t>
            </a:r>
            <a:r>
              <a:rPr lang="ru-RU" sz="1400" dirty="0"/>
              <a:t>Читая текст, выдели информацию, которая характеризует героя».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/>
              <a:t>«Читая текст, обрати внимание, как меняется состояние природы перед дождем».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/>
              <a:t>«Читая юмористический рассказ, найди событие, которое определяет юмористичность ситуации».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400" b="1" dirty="0" smtClean="0"/>
              <a:t> «Удержание»</a:t>
            </a:r>
            <a:r>
              <a:rPr lang="ru-RU" sz="1400" dirty="0"/>
              <a:t> мотива чтения </a:t>
            </a:r>
            <a:r>
              <a:rPr lang="ru-RU" sz="1400" dirty="0" smtClean="0"/>
              <a:t>происходит</a:t>
            </a:r>
            <a:r>
              <a:rPr lang="ru-RU" sz="1400" b="1" dirty="0" smtClean="0"/>
              <a:t> </a:t>
            </a:r>
            <a:r>
              <a:rPr lang="ru-RU" sz="1400" b="1" u="sng" dirty="0"/>
              <a:t>в процессе </a:t>
            </a:r>
            <a:r>
              <a:rPr lang="ru-RU" sz="1400" b="1" u="sng" dirty="0" smtClean="0"/>
              <a:t>восприятия:</a:t>
            </a:r>
          </a:p>
          <a:p>
            <a:endParaRPr lang="ru-RU" sz="1400" b="1" u="sng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/>
              <a:t>П</a:t>
            </a:r>
            <a:r>
              <a:rPr lang="ru-RU" sz="1400" dirty="0" smtClean="0"/>
              <a:t>рием </a:t>
            </a:r>
            <a:r>
              <a:rPr lang="ru-RU" sz="1400" dirty="0"/>
              <a:t>– «Разговор перед чтением». </a:t>
            </a:r>
            <a:endParaRPr lang="ru-RU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/>
              <a:t>Приём создания </a:t>
            </a:r>
            <a:r>
              <a:rPr lang="ru-RU" sz="1400" dirty="0"/>
              <a:t>«мостика» между чтениями одного текста (чтение с продолжением). </a:t>
            </a:r>
          </a:p>
        </p:txBody>
      </p:sp>
    </p:spTree>
    <p:extLst>
      <p:ext uri="{BB962C8B-B14F-4D97-AF65-F5344CB8AC3E}">
        <p14:creationId xmlns:p14="http://schemas.microsoft.com/office/powerpoint/2010/main" val="413066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506</TotalTime>
  <Words>1481</Words>
  <Application>Microsoft Office PowerPoint</Application>
  <PresentationFormat>Экран (4:3)</PresentationFormat>
  <Paragraphs>133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Кнопка</vt:lpstr>
      <vt:lpstr>  Предупреждение трудностей младших школьников при изучении учебного предмета «Литературное чтение» </vt:lpstr>
      <vt:lpstr>Типичные ошибки при выполнении диагностических заданий по литературному чтению</vt:lpstr>
      <vt:lpstr>Роль смыслового чтения как существенного компонента текстовой деятельности </vt:lpstr>
      <vt:lpstr>Компоненты смыслового чтения </vt:lpstr>
      <vt:lpstr>Причины встречающихся трудностей</vt:lpstr>
      <vt:lpstr>Условиями успешного формирования смыслового чтения </vt:lpstr>
      <vt:lpstr>Презентация PowerPoint</vt:lpstr>
      <vt:lpstr>Трудности, связанные с восприятием текста: </vt:lpstr>
      <vt:lpstr>Принятие и удержание обучающимся мотива чтения : </vt:lpstr>
      <vt:lpstr>Процесс восприятия текста любого жанра, назначения и стиля </vt:lpstr>
      <vt:lpstr>Понимание текста </vt:lpstr>
      <vt:lpstr>Методические приемы понимания текста</vt:lpstr>
      <vt:lpstr>Презентация PowerPoint</vt:lpstr>
      <vt:lpstr>Проблема коммуникативной деятельности: обучающиеся не владеют способностью адекватно поставленной учебной задаче использовать информацию, представленную в тексте. </vt:lpstr>
      <vt:lpstr>Какие аспекты методики обучения необходимо предусматривать для того, чтобы повысить уровень текстовой деятельности?</vt:lpstr>
      <vt:lpstr>При восстановлении текста необходимо наличие у детей следующих умений:</vt:lpstr>
      <vt:lpstr>Сформированность смыслового чтения проявляется при выполнении творческих заданий. 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Предупреждение трудностей младших школьников при изучении учебного предмета «Литературное чтение» </dc:title>
  <dc:creator>User</dc:creator>
  <cp:lastModifiedBy>User</cp:lastModifiedBy>
  <cp:revision>18</cp:revision>
  <dcterms:created xsi:type="dcterms:W3CDTF">2024-02-09T15:17:33Z</dcterms:created>
  <dcterms:modified xsi:type="dcterms:W3CDTF">2024-02-11T15:31:54Z</dcterms:modified>
</cp:coreProperties>
</file>