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</p:sldIdLst>
  <p:sldSz cx="12192000" cy="6858000"/>
  <p:notesSz cx="6858000" cy="9144000"/>
  <p:defaultTextStyle>
    <a:defPPr lvl="0">
      <a:defRPr lang="en-US"/>
    </a:defPPr>
    <a:lvl1pPr marL="0" lvl="1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665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74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278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9258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798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46243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202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732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9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809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00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933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14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10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465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056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592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1928271-7205-49E8-B28C-E555BC06BA1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F01A64E-2231-4486-B9FE-DF23EA14A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6081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58638-39BD-4F90-9B25-20A9AC00D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231" y="216817"/>
            <a:ext cx="11651530" cy="2177591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Gabriola" panose="04040605051002020D02" pitchFamily="82" charset="0"/>
              </a:rPr>
              <a:t>Тема: Предупреждение и устранение трудностей изучения младшими школьниками учебных предметов «Русский язык»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272367-A4D0-4835-8CF9-2A97B306E3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90224" y="4381194"/>
            <a:ext cx="6400800" cy="1947333"/>
          </a:xfrm>
        </p:spPr>
        <p:txBody>
          <a:bodyPr>
            <a:norm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  <a:latin typeface="Gabriola" panose="04040605051002020D02" pitchFamily="82" charset="0"/>
              </a:rPr>
              <a:t>Автор : Михайлова Т.Ю.,</a:t>
            </a:r>
          </a:p>
          <a:p>
            <a:pPr algn="r"/>
            <a:r>
              <a:rPr lang="ru-RU" sz="2800" dirty="0">
                <a:solidFill>
                  <a:schemeClr val="bg1"/>
                </a:solidFill>
                <a:latin typeface="Gabriola" panose="04040605051002020D02" pitchFamily="82" charset="0"/>
              </a:rPr>
              <a:t>Учитель начальных классов.</a:t>
            </a:r>
          </a:p>
        </p:txBody>
      </p:sp>
    </p:spTree>
    <p:extLst>
      <p:ext uri="{BB962C8B-B14F-4D97-AF65-F5344CB8AC3E}">
        <p14:creationId xmlns:p14="http://schemas.microsoft.com/office/powerpoint/2010/main" val="1887851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14EC2C-5F9C-4122-9C5E-D066A53E60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5587" y="226817"/>
            <a:ext cx="8791575" cy="1262618"/>
          </a:xfrm>
        </p:spPr>
        <p:txBody>
          <a:bodyPr>
            <a:normAutofit fontScale="90000"/>
          </a:bodyPr>
          <a:lstStyle/>
          <a:p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Каковы самые часто встречающиеся трудности усвоения русского языка?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9F2C3E4-D0EE-49D9-B366-142E9C4C2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575" y="1198203"/>
            <a:ext cx="11745307" cy="1655762"/>
          </a:xfrm>
        </p:spPr>
        <p:txBody>
          <a:bodyPr>
            <a:normAutofit fontScale="25000" lnSpcReduction="20000"/>
          </a:bodyPr>
          <a:lstStyle/>
          <a:p>
            <a:pPr marL="342900" lvl="0" indent="-342900" algn="just">
              <a:lnSpc>
                <a:spcPts val="209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643890" algn="l"/>
              </a:tabLst>
            </a:pPr>
            <a:r>
              <a:rPr lang="ru-RU" sz="9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96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рудности, вызванные низким уровнем фонематического слуха и фонематического восприятия. </a:t>
            </a:r>
          </a:p>
          <a:p>
            <a:pPr marL="342900" indent="-342900" algn="just">
              <a:lnSpc>
                <a:spcPts val="209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643890" algn="l"/>
              </a:tabLst>
            </a:pPr>
            <a:r>
              <a:rPr lang="ru-RU" sz="9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96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рудности усвоения орфограммы «Непроверяемые гласные и согласные» , а именно словарные слова;</a:t>
            </a:r>
            <a:endParaRPr lang="ru-RU" sz="9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209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640715" algn="l"/>
              </a:tabLst>
            </a:pPr>
            <a:r>
              <a:rPr lang="ru-RU" sz="96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Трудности овладения механизма списывания предлагаемого текста; </a:t>
            </a:r>
          </a:p>
          <a:p>
            <a:pPr marL="342900" lvl="0" indent="-342900" algn="just">
              <a:lnSpc>
                <a:spcPts val="209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640715" algn="l"/>
              </a:tabLst>
            </a:pPr>
            <a:r>
              <a:rPr lang="ru-RU" sz="9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Трудности написания слов с орфограммой «Проверяемая безударная гласная в корне слова»;</a:t>
            </a:r>
          </a:p>
          <a:p>
            <a:pPr marL="342900" lvl="0" indent="-342900" algn="just">
              <a:lnSpc>
                <a:spcPts val="209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640715" algn="l"/>
              </a:tabLst>
            </a:pPr>
            <a:r>
              <a:rPr lang="ru-RU" sz="9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Трудности автоматизации безошибочного написания с применением изученных правил;</a:t>
            </a:r>
          </a:p>
          <a:p>
            <a:pPr marL="342900" lvl="0" indent="-342900" algn="just">
              <a:lnSpc>
                <a:spcPts val="209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640715" algn="l"/>
              </a:tabLst>
            </a:pPr>
            <a:r>
              <a:rPr lang="ru-RU" sz="9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Трудности написания слов с орфограммой «Безударные личные окончания глаголов»;</a:t>
            </a:r>
          </a:p>
          <a:p>
            <a:pPr marL="342900" lvl="0" indent="-342900" algn="just">
              <a:lnSpc>
                <a:spcPts val="209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640715" algn="l"/>
              </a:tabLst>
            </a:pPr>
            <a:r>
              <a:rPr lang="ru-RU" sz="9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Трудности усвоения программы по русскому языку, вызванные особенностями овладения учебной деятельностью.</a:t>
            </a:r>
            <a:endParaRPr lang="ru-RU" sz="96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209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643890" algn="l"/>
              </a:tabLst>
            </a:pPr>
            <a:endParaRPr lang="ru-RU" sz="9600" u="none" strike="noStrike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571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FE2EA7-4E50-4567-AA74-E2D358025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092" y="160731"/>
            <a:ext cx="11830638" cy="1374776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усвоения программы по русскому языку, вызванные низким уровнем развития фонематического слуха и фонематического восприятия.</a:t>
            </a:r>
            <a:br>
              <a:rPr lang="ru-RU" sz="2400" dirty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222F0B-EFC4-4101-A582-4E12CA55F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9092" y="1338606"/>
            <a:ext cx="11830638" cy="1920469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буквы и слога: </a:t>
            </a:r>
          </a:p>
          <a:p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1)замены букв, обозначающих сходные в произношении и/или восприятии звуки, а также замены оптически (зрительно) и кинетически (по механизму движения руки) сходных букв;</a:t>
            </a:r>
          </a:p>
          <a:p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пропуски гласных и согласных букв, пропуск слогов; </a:t>
            </a:r>
          </a:p>
          <a:p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перестановки букв и слогов; </a:t>
            </a:r>
          </a:p>
          <a:p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вставки гласных букв.</a:t>
            </a:r>
          </a:p>
          <a:p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 уровне слова и предложения: </a:t>
            </a:r>
          </a:p>
          <a:p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1.неправильная постановка ударения в слове; </a:t>
            </a:r>
          </a:p>
          <a:p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нарушения понимания прочитанного; </a:t>
            </a:r>
          </a:p>
          <a:p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9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аграмматизмы</a:t>
            </a:r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письме и чтении; </a:t>
            </a:r>
          </a:p>
          <a:p>
            <a:r>
              <a:rPr lang="ru-RU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нарушение границ слов (раздельное написание одного слова и слитное написание нескольких слов).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533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884C1B-3AFF-45D0-9FEA-F7F00CC39F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492" y="1600199"/>
            <a:ext cx="11783015" cy="3132057"/>
          </a:xfrm>
        </p:spPr>
        <p:txBody>
          <a:bodyPr>
            <a:normAutofit fontScale="90000"/>
          </a:bodyPr>
          <a:lstStyle/>
          <a:p>
            <a:br>
              <a:rPr lang="ru-RU" sz="20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и упражнения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«Хлопни если услышишь»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-«Назови слова с заданным звуком» 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-упражнения со схемами слов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«Соедини картинку со схемой» 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-«Найди картинку и подбери схему с выделенным звуком» 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-«Закрась квадратик в схеме заданному звуку»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задание с фишками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(красная, зелёная и синяя) детям произносят звук, а дети показывают фишку определённого цвета.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-«Волшебная палочка» (один конец синего цвета, а другой зелёного)</a:t>
            </a:r>
            <a:b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«Исправь ошибку»  , «Перевертыши», «Буквы перепутались».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479AFC-5A27-45B0-B5D4-DA3EED7D6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1658" y="4534292"/>
            <a:ext cx="11685849" cy="1951349"/>
          </a:xfrm>
        </p:spPr>
        <p:txBody>
          <a:bodyPr>
            <a:noAutofit/>
          </a:bodyPr>
          <a:lstStyle/>
          <a:p>
            <a:endParaRPr lang="ru-RU" sz="1800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по глухости- звонкости: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-Перед детьми определённые звуки, нужно показать колокольчик или наушники. Также можно усложнить с играя так же со словами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1310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A05A7A-4838-4642-8C46-9B5629623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528" y="434206"/>
            <a:ext cx="11632676" cy="1564276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важна отработка пар [п]-[т], [п*]-[т*] [б]-[д] [б*]-[д*]; [л]-[р] 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[л*]-[р*] и парных согласных.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«Получи другое слово, заменив буквы», «Соедини слоги».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21067A-43B9-4500-BD88-C5A92A7771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28" y="1800519"/>
            <a:ext cx="12068472" cy="4864232"/>
          </a:xfrm>
        </p:spPr>
        <p:txBody>
          <a:bodyPr>
            <a:normAutofit fontScale="25000" lnSpcReduction="20000"/>
          </a:bodyPr>
          <a:lstStyle/>
          <a:p>
            <a:r>
              <a:rPr lang="ru-RU" sz="7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загадками о звуках</a:t>
            </a:r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Дети отгадывают загадку поднимают определённую букву .</a:t>
            </a:r>
          </a:p>
          <a:p>
            <a:r>
              <a:rPr lang="ru-RU" sz="7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способствующие пониманию значений прочитанных слов, предложений, текстов:</a:t>
            </a:r>
          </a:p>
          <a:p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-«Соедини слова с картинками, изображающими называемые этими словами предметы»</a:t>
            </a:r>
          </a:p>
          <a:p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«Прочитай предложение и рассмотри картинки. Поставь в квадрате номер предложения, которое соответствует этой картинке»</a:t>
            </a:r>
          </a:p>
          <a:p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-«Прочитай начало предложения, а затем несколько вариантов концовки. Соедини начало и конец предложения».</a:t>
            </a:r>
          </a:p>
          <a:p>
            <a:endParaRPr lang="ru-RU" sz="7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текстами:</a:t>
            </a:r>
          </a:p>
          <a:p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-Чтение слева на права </a:t>
            </a:r>
          </a:p>
          <a:p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-Чтение перевёрнутого текста</a:t>
            </a:r>
          </a:p>
          <a:p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Чтение текста с перепутанными буквами в некоторых словах.</a:t>
            </a:r>
          </a:p>
          <a:p>
            <a:pPr marL="857250" indent="-857250">
              <a:buFontTx/>
              <a:buChar char="-"/>
            </a:pPr>
            <a:r>
              <a:rPr lang="ru-RU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31068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9124B-6064-4F79-848E-2E653AF16A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548" y="254525"/>
            <a:ext cx="11896627" cy="53732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Следующий вопрос «Трудности усвоения написания словарных слов»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4F319A-6E75-42B9-AAEB-0F02465C3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4524" y="791853"/>
            <a:ext cx="11764651" cy="599544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Задания: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группировка слов в зависимости от буквы, обозначающий непроверяемый звук, например: и- билет, гигант, лимон, пирог; е- метро, песок, лагерь и так далее.</a:t>
            </a: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-попарное запоминание словарных слов с противопоставлением букв, например: вагон, но вокзал; пирог, но песок; запад, но восток, аптека, но оптика и т.д.</a:t>
            </a: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-создание какого-либо зрительного образа, например: каркающая над картофелем ворона, капающая над капустой вода и так далее;</a:t>
            </a: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-составление словосочетаний-подсказок типа дивный диван, осина осенью, лишний лимон, Галина газета и т.д.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7129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4B4C94-5379-4A74-899F-778A9FBE87DB}"/>
              </a:ext>
            </a:extLst>
          </p:cNvPr>
          <p:cNvSpPr txBox="1"/>
          <p:nvPr/>
        </p:nvSpPr>
        <p:spPr>
          <a:xfrm>
            <a:off x="113122" y="557493"/>
            <a:ext cx="11849492" cy="6298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69900" algn="just">
              <a:lnSpc>
                <a:spcPts val="2090"/>
              </a:lnSpc>
            </a:pPr>
            <a:r>
              <a:rPr lang="ru-RU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Трудности овладения механизма списывания предлагаемого теста.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9900" algn="just">
              <a:lnSpc>
                <a:spcPts val="209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9900" algn="just">
              <a:lnSpc>
                <a:spcPts val="209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 Г. В. </a:t>
            </a:r>
            <a:r>
              <a:rPr lang="ru-RU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Репкиной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Вот каким может быть последовательность шагов ребенка при списывании предложения.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69900" algn="just">
              <a:lnSpc>
                <a:spcPts val="209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63575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1.Орфоэпически прочитать предложение, чтобы понять и запомнить его. Это уже исключит механическое побуквенное копирование.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99770" algn="l"/>
              </a:tabLst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9977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2.Повторить предложение, чтобы проверить, удалось ли его запомнить.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57860" algn="l"/>
              </a:tabLst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5786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3.Выделить орфограммы, при этом идет активный орфографический анализ предложения, что, безусловно, требует дополнительного времени, но это оправданные затраты, т.к. данный этап неоценим с точки зрения повышения орфографической зоркости.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99770" algn="l"/>
              </a:tabLst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9977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4.Прочитать предложение орфографически, т. е. точно так, как оно написано.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99770" algn="l"/>
              </a:tabLst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9977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5.Повторить орфографическое прочтение предложения.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99770" algn="l"/>
              </a:tabLst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9977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6.Записывать предложение, диктуя себе орфографически.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57860" algn="l"/>
              </a:tabLst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090"/>
              </a:lnSpc>
              <a:spcAft>
                <a:spcPts val="0"/>
              </a:spcAft>
              <a:tabLst>
                <a:tab pos="65786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7.Проверить себя, перечитывая написанное, подчеркивая в тетради орфограммы и сверяя написанное с печатным текстом.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131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C46E37-E002-4F5D-9D0E-35422304DA8E}"/>
              </a:ext>
            </a:extLst>
          </p:cNvPr>
          <p:cNvSpPr txBox="1"/>
          <p:nvPr/>
        </p:nvSpPr>
        <p:spPr>
          <a:xfrm>
            <a:off x="292231" y="1723196"/>
            <a:ext cx="114158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7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СПАСИБО ЗА ВНИМАНИЕ!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541806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634</TotalTime>
  <Words>812</Words>
  <Application>Microsoft Office PowerPoint</Application>
  <PresentationFormat>Широкоэкранный</PresentationFormat>
  <Paragraphs>69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Calibri</vt:lpstr>
      <vt:lpstr>Century Gothic</vt:lpstr>
      <vt:lpstr>Gabriola</vt:lpstr>
      <vt:lpstr>Symbol</vt:lpstr>
      <vt:lpstr>Times New Roman</vt:lpstr>
      <vt:lpstr>Wingdings 3</vt:lpstr>
      <vt:lpstr>Сектор</vt:lpstr>
      <vt:lpstr>Тема: Предупреждение и устранение трудностей изучения младшими школьниками учебных предметов «Русский язык»</vt:lpstr>
      <vt:lpstr>Каковы самые часто встречающиеся трудности усвоения русского языка? </vt:lpstr>
      <vt:lpstr>Трудности усвоения программы по русскому языку, вызванные низким уровнем развития фонематического слуха и фонематического восприятия. </vt:lpstr>
      <vt:lpstr>   Задания и упражнения :  -«Хлопни если услышишь»  -«Назови слова с заданным звуком»   -упражнения со схемами слов «Соедини картинку со схемой»   -«Найди картинку и подбери схему с выделенным звуком»   -«Закрась квадратик в схеме заданному звуку»  - задание с фишками (красная, зелёная и синяя) детям произносят звук, а дети показывают фишку определённого цвета.   -«Волшебная палочка» (один конец синего цвета, а другой зелёного)  - «Исправь ошибку»  , «Перевертыши», «Буквы перепутались». </vt:lpstr>
      <vt:lpstr>Также важна отработка пар [п]-[т], [п*]-[т*] [б]-[д] [б*]-[д*]; [л]-[р]  [л*]-[р*] и парных согласных.  Упражнение : «Получи другое слово, заменив буквы», «Соедини слоги». </vt:lpstr>
      <vt:lpstr>Следующий вопрос «Трудности усвоения написания словарных слов»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Предупреждение и устранение трудностей изучения младшими школьниками учебных предметов «Русский язык»</dc:title>
  <dc:creator>ASUS Laptop</dc:creator>
  <cp:lastModifiedBy>ASUS Laptop</cp:lastModifiedBy>
  <cp:revision>5</cp:revision>
  <dcterms:created xsi:type="dcterms:W3CDTF">2024-01-05T06:07:40Z</dcterms:created>
  <dcterms:modified xsi:type="dcterms:W3CDTF">2024-02-11T04:16:31Z</dcterms:modified>
</cp:coreProperties>
</file>