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9" r:id="rId1"/>
  </p:sldMasterIdLst>
  <p:notesMasterIdLst>
    <p:notesMasterId r:id="rId25"/>
  </p:notesMasterIdLst>
  <p:sldIdLst>
    <p:sldId id="256" r:id="rId2"/>
    <p:sldId id="257" r:id="rId3"/>
    <p:sldId id="258" r:id="rId4"/>
    <p:sldId id="259" r:id="rId5"/>
    <p:sldId id="278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9" d="100"/>
          <a:sy n="79" d="100"/>
        </p:scale>
        <p:origin x="96" y="52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0695E45-9DC5-4692-8219-7399D95678B6}" type="datetimeFigureOut">
              <a:rPr lang="ru-RU" smtClean="0"/>
              <a:t>28.02.2024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0385470-AB38-45DF-8DD4-C18BBA7950C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76315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8283A3-5F5D-44F6-B078-29C9A944D6D2}" type="datetimeFigureOut">
              <a:rPr lang="ru-RU" smtClean="0"/>
              <a:t>28.02.2024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28AFA-5165-46E7-83F8-670029CB0A4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665737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8283A3-5F5D-44F6-B078-29C9A944D6D2}" type="datetimeFigureOut">
              <a:rPr lang="ru-RU" smtClean="0"/>
              <a:t>28.02.2024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28AFA-5165-46E7-83F8-670029CB0A4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715301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8283A3-5F5D-44F6-B078-29C9A944D6D2}" type="datetimeFigureOut">
              <a:rPr lang="ru-RU" smtClean="0"/>
              <a:t>28.02.2024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28AFA-5165-46E7-83F8-670029CB0A4A}" type="slidenum">
              <a:rPr lang="ru-RU" smtClean="0"/>
              <a:t>‹#›</a:t>
            </a:fld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13994196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8283A3-5F5D-44F6-B078-29C9A944D6D2}" type="datetimeFigureOut">
              <a:rPr lang="ru-RU" smtClean="0"/>
              <a:t>28.02.2024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28AFA-5165-46E7-83F8-670029CB0A4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324499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8283A3-5F5D-44F6-B078-29C9A944D6D2}" type="datetimeFigureOut">
              <a:rPr lang="ru-RU" smtClean="0"/>
              <a:t>28.02.2024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28AFA-5165-46E7-83F8-670029CB0A4A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401542027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8283A3-5F5D-44F6-B078-29C9A944D6D2}" type="datetimeFigureOut">
              <a:rPr lang="ru-RU" smtClean="0"/>
              <a:t>28.02.2024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28AFA-5165-46E7-83F8-670029CB0A4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3787381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8283A3-5F5D-44F6-B078-29C9A944D6D2}" type="datetimeFigureOut">
              <a:rPr lang="ru-RU" smtClean="0"/>
              <a:t>28.02.2024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28AFA-5165-46E7-83F8-670029CB0A4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9264169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8283A3-5F5D-44F6-B078-29C9A944D6D2}" type="datetimeFigureOut">
              <a:rPr lang="ru-RU" smtClean="0"/>
              <a:t>28.02.2024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28AFA-5165-46E7-83F8-670029CB0A4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663980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8283A3-5F5D-44F6-B078-29C9A944D6D2}" type="datetimeFigureOut">
              <a:rPr lang="ru-RU" smtClean="0"/>
              <a:t>28.02.2024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28AFA-5165-46E7-83F8-670029CB0A4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16177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8283A3-5F5D-44F6-B078-29C9A944D6D2}" type="datetimeFigureOut">
              <a:rPr lang="ru-RU" smtClean="0"/>
              <a:t>28.02.2024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28AFA-5165-46E7-83F8-670029CB0A4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301979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8283A3-5F5D-44F6-B078-29C9A944D6D2}" type="datetimeFigureOut">
              <a:rPr lang="ru-RU" smtClean="0"/>
              <a:t>28.02.2024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28AFA-5165-46E7-83F8-670029CB0A4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947089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8283A3-5F5D-44F6-B078-29C9A944D6D2}" type="datetimeFigureOut">
              <a:rPr lang="ru-RU" smtClean="0"/>
              <a:t>28.02.2024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28AFA-5165-46E7-83F8-670029CB0A4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376186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8283A3-5F5D-44F6-B078-29C9A944D6D2}" type="datetimeFigureOut">
              <a:rPr lang="ru-RU" smtClean="0"/>
              <a:t>28.02.2024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28AFA-5165-46E7-83F8-670029CB0A4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515368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8283A3-5F5D-44F6-B078-29C9A944D6D2}" type="datetimeFigureOut">
              <a:rPr lang="ru-RU" smtClean="0"/>
              <a:t>28.02.2024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28AFA-5165-46E7-83F8-670029CB0A4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488143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8283A3-5F5D-44F6-B078-29C9A944D6D2}" type="datetimeFigureOut">
              <a:rPr lang="ru-RU" smtClean="0"/>
              <a:t>28.02.2024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28AFA-5165-46E7-83F8-670029CB0A4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565075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8283A3-5F5D-44F6-B078-29C9A944D6D2}" type="datetimeFigureOut">
              <a:rPr lang="ru-RU" smtClean="0"/>
              <a:t>28.02.2024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28AFA-5165-46E7-83F8-670029CB0A4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920233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8283A3-5F5D-44F6-B078-29C9A944D6D2}" type="datetimeFigureOut">
              <a:rPr lang="ru-RU" smtClean="0"/>
              <a:t>28.02.2024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17028AFA-5165-46E7-83F8-670029CB0A4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595625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0" r:id="rId1"/>
    <p:sldLayoutId id="2147483691" r:id="rId2"/>
    <p:sldLayoutId id="2147483692" r:id="rId3"/>
    <p:sldLayoutId id="2147483693" r:id="rId4"/>
    <p:sldLayoutId id="2147483694" r:id="rId5"/>
    <p:sldLayoutId id="2147483695" r:id="rId6"/>
    <p:sldLayoutId id="2147483696" r:id="rId7"/>
    <p:sldLayoutId id="2147483697" r:id="rId8"/>
    <p:sldLayoutId id="2147483698" r:id="rId9"/>
    <p:sldLayoutId id="2147483699" r:id="rId10"/>
    <p:sldLayoutId id="2147483700" r:id="rId11"/>
    <p:sldLayoutId id="2147483701" r:id="rId12"/>
    <p:sldLayoutId id="2147483702" r:id="rId13"/>
    <p:sldLayoutId id="2147483703" r:id="rId14"/>
    <p:sldLayoutId id="2147483704" r:id="rId15"/>
    <p:sldLayoutId id="2147483705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2388" y="136478"/>
            <a:ext cx="9335069" cy="1187355"/>
          </a:xfrm>
        </p:spPr>
        <p:txBody>
          <a:bodyPr/>
          <a:lstStyle/>
          <a:p>
            <a:pPr algn="ctr"/>
            <a:r>
              <a:rPr lang="ru-RU" sz="3600" dirty="0" smtClean="0">
                <a:solidFill>
                  <a:schemeClr val="tx1"/>
                </a:solidFill>
              </a:rPr>
              <a:t>МКОУ </a:t>
            </a:r>
            <a:r>
              <a:rPr lang="ru-RU" sz="3600" dirty="0" err="1" smtClean="0">
                <a:solidFill>
                  <a:schemeClr val="tx1"/>
                </a:solidFill>
              </a:rPr>
              <a:t>Гражданцевская</a:t>
            </a:r>
            <a:r>
              <a:rPr lang="ru-RU" sz="3600" dirty="0" smtClean="0">
                <a:solidFill>
                  <a:schemeClr val="tx1"/>
                </a:solidFill>
              </a:rPr>
              <a:t> средняя школа</a:t>
            </a:r>
            <a:endParaRPr lang="ru-RU" sz="3600" dirty="0">
              <a:solidFill>
                <a:schemeClr val="tx1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37230" y="2156345"/>
            <a:ext cx="8857397" cy="3889613"/>
          </a:xfrm>
        </p:spPr>
        <p:txBody>
          <a:bodyPr>
            <a:normAutofit/>
          </a:bodyPr>
          <a:lstStyle/>
          <a:p>
            <a:pPr algn="ctr"/>
            <a:r>
              <a:rPr lang="ru-RU" sz="3600" dirty="0" smtClean="0">
                <a:solidFill>
                  <a:schemeClr val="tx1"/>
                </a:solidFill>
              </a:rPr>
              <a:t>Предупреждение трудностей младших школьников при изучении предмета </a:t>
            </a:r>
            <a:r>
              <a:rPr lang="ru-RU" sz="3600" dirty="0" smtClean="0">
                <a:solidFill>
                  <a:srgbClr val="0070C0"/>
                </a:solidFill>
              </a:rPr>
              <a:t>«Окружающий мир»</a:t>
            </a:r>
          </a:p>
          <a:p>
            <a:endParaRPr lang="ru-RU" sz="2400" dirty="0" smtClean="0">
              <a:solidFill>
                <a:schemeClr val="tx1"/>
              </a:solidFill>
            </a:endParaRPr>
          </a:p>
          <a:p>
            <a:r>
              <a:rPr lang="ru-RU" sz="2400" dirty="0" smtClean="0">
                <a:solidFill>
                  <a:schemeClr val="tx1"/>
                </a:solidFill>
              </a:rPr>
              <a:t>Михалевич Н.И.-</a:t>
            </a:r>
          </a:p>
          <a:p>
            <a:r>
              <a:rPr lang="ru-RU" sz="2400" dirty="0" smtClean="0">
                <a:solidFill>
                  <a:schemeClr val="tx1"/>
                </a:solidFill>
              </a:rPr>
              <a:t>учитель начальных классов</a:t>
            </a:r>
            <a:endParaRPr lang="ru-RU" sz="2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27706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7334" y="1405719"/>
            <a:ext cx="8596668" cy="4635643"/>
          </a:xfrm>
        </p:spPr>
        <p:txBody>
          <a:bodyPr>
            <a:noAutofit/>
          </a:bodyPr>
          <a:lstStyle/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Редактирование текста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Прочитай текст. Найди в нем несоответствие и подбери противоположное по смыслу слово. Запиши исправленный вариант текста.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Первые оттепели обычно бывают в начале сентября. Осенью грозы становятся частыми. Над рекой все реже нависают туманы. В это время во всем чувствуется приближение лета. В середине осени происходит ледостав.</a:t>
            </a:r>
          </a:p>
          <a:p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939756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 Графические  формы </a:t>
            </a:r>
            <a:r>
              <a:rPr lang="ru-RU" dirty="0"/>
              <a:t>информации (таблицы, схемы, диаграммы, рисунки</a:t>
            </a:r>
            <a:r>
              <a:rPr lang="ru-RU" dirty="0" smtClean="0"/>
              <a:t>)</a:t>
            </a:r>
            <a:endParaRPr lang="ru-RU" dirty="0"/>
          </a:p>
        </p:txBody>
      </p:sp>
      <p:pic>
        <p:nvPicPr>
          <p:cNvPr id="4" name="Объект 3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334" y="2193584"/>
            <a:ext cx="4915080" cy="3881437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6537278" y="3105835"/>
            <a:ext cx="3753134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Кластер</a:t>
            </a:r>
          </a:p>
          <a:p>
            <a:r>
              <a:rPr lang="ru-RU" sz="28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Представляет собой изображение, способствующее систематизации и обобщению учебного материала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3054960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9149054" cy="1320800"/>
          </a:xfrm>
        </p:spPr>
        <p:txBody>
          <a:bodyPr>
            <a:normAutofit fontScale="90000"/>
          </a:bodyPr>
          <a:lstStyle/>
          <a:p>
            <a:pPr algn="ctr"/>
            <a:r>
              <a:rPr lang="ru-RU" i="1" dirty="0" smtClean="0"/>
              <a:t>Практическая </a:t>
            </a:r>
            <a:r>
              <a:rPr lang="ru-RU" dirty="0" smtClean="0"/>
              <a:t>работа</a:t>
            </a:r>
            <a:br>
              <a:rPr lang="ru-RU" dirty="0" smtClean="0"/>
            </a:br>
            <a:r>
              <a:rPr lang="ru-RU" dirty="0" smtClean="0"/>
              <a:t> </a:t>
            </a:r>
            <a:r>
              <a:rPr lang="ru-RU" b="1" dirty="0"/>
              <a:t>ТЕМА: </a:t>
            </a:r>
            <a:r>
              <a:rPr lang="ru-RU" b="1" dirty="0" smtClean="0"/>
              <a:t>«Изучение свойства песка и глины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7333" y="1596789"/>
            <a:ext cx="9422009" cy="4926842"/>
          </a:xfrm>
        </p:spPr>
        <p:txBody>
          <a:bodyPr>
            <a:normAutofit lnSpcReduction="10000"/>
          </a:bodyPr>
          <a:lstStyle/>
          <a:p>
            <a:r>
              <a:rPr lang="ru-RU" dirty="0"/>
              <a:t>С помощью увеличительного стекла рассмотрите песчинки и кусочки глины. Дайте характеристику песку и </a:t>
            </a:r>
            <a:r>
              <a:rPr lang="ru-RU" dirty="0" smtClean="0"/>
              <a:t>глине, заполнив таблицу.</a:t>
            </a:r>
          </a:p>
          <a:p>
            <a:r>
              <a:rPr lang="ru-RU" dirty="0"/>
              <a:t>(Демонстрационный опыт: проводит учитель.) В подготовленной трехлитровой банке с помощью резиновой трубки попробуем «устроить ветер». Обсудим вопросы: Что происходит с песчинками? Движутся ли кусочки глины также быстро? Подумайте, почему так происходит</a:t>
            </a:r>
            <a:r>
              <a:rPr lang="ru-RU" dirty="0" smtClean="0"/>
              <a:t>?</a:t>
            </a:r>
          </a:p>
          <a:p>
            <a:r>
              <a:rPr lang="ru-RU" dirty="0" smtClean="0"/>
              <a:t>На </a:t>
            </a:r>
            <a:r>
              <a:rPr lang="ru-RU" dirty="0"/>
              <a:t>листе бумаги устройте игрушечный огород. Сделайте три грядки: из песка; из глины; из песка и глины. Обсудите вопросы: можно ли из песка сделать грядки? А из глины? А из смеси песка и глины? О каком веществе можно сказать «рыхлое»? Почему? В какое вещество легче посадить растение? Почему?</a:t>
            </a:r>
          </a:p>
          <a:p>
            <a:r>
              <a:rPr lang="ru-RU" dirty="0"/>
              <a:t>Намочите песок и глину. Слепите из того и другого какие-нибудь фигурки. Обсудите вопросы: Какое вещество легче забирает воду – песок или глина? Почему? Из какого вещества легче лепить? Почему? Подождите, пока фигурки высохнут. Ответьте на вопросы: Какие новые свойства приобретает вещество после высыхания</a:t>
            </a:r>
            <a:r>
              <a:rPr lang="ru-RU" dirty="0" smtClean="0"/>
              <a:t>?</a:t>
            </a:r>
          </a:p>
          <a:p>
            <a:r>
              <a:rPr lang="ru-RU" dirty="0"/>
              <a:t>Подготовьте отчет о работе, используя </a:t>
            </a:r>
            <a:r>
              <a:rPr lang="ru-RU" b="1" dirty="0"/>
              <a:t>«ПОМОЩНИК ОТВЕТА»:</a:t>
            </a: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486514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i="1" dirty="0"/>
              <a:t>Исследовательская </a:t>
            </a:r>
            <a:r>
              <a:rPr lang="ru-RU" dirty="0"/>
              <a:t>работа – </a:t>
            </a:r>
            <a:r>
              <a:rPr lang="ru-RU" dirty="0" smtClean="0"/>
              <a:t>мини-эксперименты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2800" dirty="0" smtClean="0"/>
              <a:t>Пример: определение условий жизни растений и способы их выращивания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37005363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7334" y="982639"/>
            <a:ext cx="9271884" cy="5058723"/>
          </a:xfrm>
        </p:spPr>
        <p:txBody>
          <a:bodyPr>
            <a:noAutofit/>
          </a:bodyPr>
          <a:lstStyle/>
          <a:p>
            <a:r>
              <a:rPr lang="ru-RU" sz="2800" dirty="0"/>
              <a:t>Осознание </a:t>
            </a:r>
            <a:r>
              <a:rPr lang="ru-RU" sz="2800" i="1" dirty="0"/>
              <a:t>терминологического аппарата </a:t>
            </a:r>
            <a:r>
              <a:rPr lang="ru-RU" sz="2800" dirty="0"/>
              <a:t>изучаемых предметных областей учебного предмета «Окружающий мир» имеет принципиальное значение для достижения планируемых результатов обучения. В соответствии с ФОП НОО от класса к классу планируется последовательное формирование умений ориентироваться в терминах (понятиях), соотносить их с кратким определением каждого. Терминологический аппарат присутствует в каждом разделе и теме программы. </a:t>
            </a:r>
          </a:p>
        </p:txBody>
      </p:sp>
    </p:spTree>
    <p:extLst>
      <p:ext uri="{BB962C8B-B14F-4D97-AF65-F5344CB8AC3E}">
        <p14:creationId xmlns:p14="http://schemas.microsoft.com/office/powerpoint/2010/main" val="28129356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7334" y="1774209"/>
            <a:ext cx="9012576" cy="4267153"/>
          </a:xfrm>
        </p:spPr>
        <p:txBody>
          <a:bodyPr>
            <a:normAutofit fontScale="92500" lnSpcReduction="10000"/>
          </a:bodyPr>
          <a:lstStyle/>
          <a:p>
            <a:r>
              <a:rPr lang="ru-RU" sz="2800" dirty="0" smtClean="0"/>
              <a:t>Пример: с </a:t>
            </a:r>
            <a:r>
              <a:rPr lang="ru-RU" sz="2800" dirty="0"/>
              <a:t>второклассниками на уроке окружающего мира уточняется понятие млекопитающие (звери). Учитель показывает им фото (иллюстрации, видео), на которых представлены звери дикие и домашние, проживающие в разных природных зонах и на разных континентах. </a:t>
            </a:r>
            <a:r>
              <a:rPr lang="ru-RU" sz="2800" dirty="0">
                <a:solidFill>
                  <a:srgbClr val="FF0000"/>
                </a:solidFill>
              </a:rPr>
              <a:t>Особенностью наглядных материалов является то, что рядом со взрослыми животными изображены их детеныши. </a:t>
            </a:r>
            <a:r>
              <a:rPr lang="ru-RU" sz="2800" dirty="0"/>
              <a:t>Это будет ассоциироваться у обучающихся с главным отличием млекопитающих от других животных – рожденные детеныши питаются материнским молоком. </a:t>
            </a:r>
          </a:p>
        </p:txBody>
      </p:sp>
    </p:spTree>
    <p:extLst>
      <p:ext uri="{BB962C8B-B14F-4D97-AF65-F5344CB8AC3E}">
        <p14:creationId xmlns:p14="http://schemas.microsoft.com/office/powerpoint/2010/main" val="3930136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800" dirty="0"/>
              <a:t>В</a:t>
            </a:r>
            <a:r>
              <a:rPr lang="ru-RU" sz="2800" dirty="0" smtClean="0"/>
              <a:t>водя </a:t>
            </a:r>
            <a:r>
              <a:rPr lang="ru-RU" sz="2800" dirty="0"/>
              <a:t>любой новый термин или понятие, характеризующее научное знание, необходимо сразу конструировать последовательность упражнений по его использованию в разных учебных ситуациях.</a:t>
            </a:r>
          </a:p>
        </p:txBody>
      </p:sp>
    </p:spTree>
    <p:extLst>
      <p:ext uri="{BB962C8B-B14F-4D97-AF65-F5344CB8AC3E}">
        <p14:creationId xmlns:p14="http://schemas.microsoft.com/office/powerpoint/2010/main" val="35915169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sz="2800" dirty="0"/>
              <a:t>Н</a:t>
            </a:r>
            <a:r>
              <a:rPr lang="ru-RU" sz="2800" dirty="0" smtClean="0"/>
              <a:t>еобходимо </a:t>
            </a:r>
            <a:r>
              <a:rPr lang="ru-RU" sz="2800" dirty="0"/>
              <a:t>приучать детей пользоваться словарем и лишний раз ставить перед необходимостью заглянуть в него с целью проверки значения того или иного </a:t>
            </a:r>
            <a:r>
              <a:rPr lang="ru-RU" sz="2800" dirty="0" smtClean="0"/>
              <a:t>понятия</a:t>
            </a:r>
          </a:p>
          <a:p>
            <a:r>
              <a:rPr lang="ru-RU" sz="2800" dirty="0"/>
              <a:t>Ц</a:t>
            </a:r>
            <a:r>
              <a:rPr lang="ru-RU" sz="2800" dirty="0" smtClean="0"/>
              <a:t>елесообразно </a:t>
            </a:r>
            <a:r>
              <a:rPr lang="ru-RU" sz="2800" dirty="0"/>
              <a:t>применять метод создания собственных словариков с записью значения нового термина. Все это поможет решить задачу осознанного владения определенными научными понятиями (</a:t>
            </a:r>
            <a:r>
              <a:rPr lang="ru-RU" sz="2800" dirty="0" err="1"/>
              <a:t>предпонятиями</a:t>
            </a:r>
            <a:r>
              <a:rPr lang="ru-RU" sz="2800" dirty="0"/>
              <a:t>) уже в начальной </a:t>
            </a:r>
            <a:r>
              <a:rPr lang="ru-RU" sz="2800" dirty="0" smtClean="0"/>
              <a:t>школе</a:t>
            </a:r>
            <a:endParaRPr lang="ru-RU" sz="2800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391225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13899" y="0"/>
            <a:ext cx="9785443" cy="1930400"/>
          </a:xfrm>
        </p:spPr>
        <p:txBody>
          <a:bodyPr>
            <a:normAutofit fontScale="90000"/>
          </a:bodyPr>
          <a:lstStyle/>
          <a:p>
            <a:r>
              <a:rPr lang="ru-RU" dirty="0">
                <a:solidFill>
                  <a:srgbClr val="FF0000"/>
                </a:solidFill>
              </a:rPr>
              <a:t>И</a:t>
            </a:r>
            <a:r>
              <a:rPr lang="ru-RU" dirty="0" smtClean="0">
                <a:solidFill>
                  <a:srgbClr val="FF0000"/>
                </a:solidFill>
              </a:rPr>
              <a:t>сследовательская деятельность </a:t>
            </a:r>
            <a:r>
              <a:rPr lang="ru-RU" dirty="0">
                <a:solidFill>
                  <a:srgbClr val="FF0000"/>
                </a:solidFill>
              </a:rPr>
              <a:t>в начальной школе </a:t>
            </a:r>
            <a:r>
              <a:rPr lang="ru-RU" dirty="0"/>
              <a:t>– необходимое условие повышения  качества  образования  и  снятия  трудностей  изучения  предмета «Окружающий мир</a:t>
            </a:r>
            <a:r>
              <a:rPr lang="ru-RU" dirty="0" smtClean="0"/>
              <a:t>»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sz="2000" dirty="0" smtClean="0"/>
              <a:t>Пример: дети должны  </a:t>
            </a:r>
            <a:r>
              <a:rPr lang="ru-RU" sz="2000" dirty="0"/>
              <a:t>провести  классификацию  изображенных на рисунках </a:t>
            </a:r>
            <a:r>
              <a:rPr lang="ru-RU" sz="2000" dirty="0" smtClean="0"/>
              <a:t>животных разных природных зон</a:t>
            </a:r>
          </a:p>
          <a:p>
            <a:r>
              <a:rPr lang="ru-RU" sz="2000" dirty="0"/>
              <a:t>«Шаг» первый – назвать каждое </a:t>
            </a:r>
            <a:r>
              <a:rPr lang="ru-RU" sz="2000" dirty="0" smtClean="0"/>
              <a:t>животное</a:t>
            </a:r>
            <a:endParaRPr lang="ru-RU" sz="2000" dirty="0"/>
          </a:p>
          <a:p>
            <a:r>
              <a:rPr lang="ru-RU" sz="2000" dirty="0"/>
              <a:t>«Шаг» второй – определить, где обитает каждое </a:t>
            </a:r>
            <a:r>
              <a:rPr lang="ru-RU" sz="2000" dirty="0" smtClean="0"/>
              <a:t>животное</a:t>
            </a:r>
            <a:endParaRPr lang="ru-RU" sz="2000" dirty="0"/>
          </a:p>
          <a:p>
            <a:r>
              <a:rPr lang="ru-RU" sz="2000" dirty="0"/>
              <a:t>«Шаг» третий – сравнить места обитания, определить животных, обитающих на водоемах, и жителей степей и </a:t>
            </a:r>
            <a:r>
              <a:rPr lang="ru-RU" sz="2000" dirty="0" smtClean="0"/>
              <a:t>полупустынь</a:t>
            </a:r>
            <a:endParaRPr lang="ru-RU" sz="2000" dirty="0"/>
          </a:p>
          <a:p>
            <a:r>
              <a:rPr lang="ru-RU" sz="2000" dirty="0"/>
              <a:t>«Шаг» четвертый – назвать признак </a:t>
            </a:r>
            <a:r>
              <a:rPr lang="ru-RU" sz="2000" dirty="0" smtClean="0"/>
              <a:t>классификации</a:t>
            </a:r>
            <a:endParaRPr lang="ru-RU" sz="2000" dirty="0"/>
          </a:p>
          <a:p>
            <a:r>
              <a:rPr lang="ru-RU" sz="2000" dirty="0"/>
              <a:t>«Шаг» пятый – распределить животных по группам, назвать место обитания каждой группы </a:t>
            </a:r>
            <a:r>
              <a:rPr lang="ru-RU" sz="2000" dirty="0" smtClean="0"/>
              <a:t>животных</a:t>
            </a:r>
            <a:endParaRPr lang="ru-RU" sz="2000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868104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sz="2800" dirty="0"/>
              <a:t>При конструировании методики организации и проведения поисково- исследовательской деятельности с целью устранения и предупреждения трудностей учебной деятельности младших школьников учитель обеспечивает формирование у детей логики конструирования поиска, исследования, эксперимента.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341173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type="subTitle" idx="4294967295"/>
          </p:nvPr>
        </p:nvSpPr>
        <p:spPr>
          <a:xfrm>
            <a:off x="0" y="1938338"/>
            <a:ext cx="9758149" cy="3209925"/>
          </a:xfrm>
        </p:spPr>
        <p:txBody>
          <a:bodyPr>
            <a:normAutofit/>
          </a:bodyPr>
          <a:lstStyle/>
          <a:p>
            <a:pPr algn="just"/>
            <a:r>
              <a:rPr lang="ru-RU" sz="4400" dirty="0">
                <a:solidFill>
                  <a:schemeClr val="tx1"/>
                </a:solidFill>
              </a:rPr>
              <a:t>На сегодня одна из самых актуальных проблем - это повышение качества образования в </a:t>
            </a:r>
            <a:r>
              <a:rPr lang="ru-RU" sz="4400" dirty="0" smtClean="0">
                <a:solidFill>
                  <a:schemeClr val="tx1"/>
                </a:solidFill>
              </a:rPr>
              <a:t>России</a:t>
            </a:r>
            <a:endParaRPr lang="ru-RU" sz="4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85807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609599"/>
            <a:ext cx="8596668" cy="2761397"/>
          </a:xfrm>
        </p:spPr>
        <p:txBody>
          <a:bodyPr>
            <a:noAutofit/>
          </a:bodyPr>
          <a:lstStyle/>
          <a:p>
            <a:r>
              <a:rPr lang="ru-RU" sz="2800" i="1" dirty="0">
                <a:solidFill>
                  <a:srgbClr val="FF0000"/>
                </a:solidFill>
              </a:rPr>
              <a:t>Эвристическая беседа</a:t>
            </a:r>
            <a:r>
              <a:rPr lang="ru-RU" sz="2800" dirty="0">
                <a:solidFill>
                  <a:schemeClr val="tx1"/>
                </a:solidFill>
              </a:rPr>
              <a:t>: вопросы проблемные, которые требуют не «работы» памяти, а деятельности мышления (э</a:t>
            </a:r>
            <a:r>
              <a:rPr lang="ru-RU" sz="2800" i="1" dirty="0">
                <a:solidFill>
                  <a:schemeClr val="tx1"/>
                </a:solidFill>
              </a:rPr>
              <a:t>вристика – греческое: «нахожу, открываю, отыскиваю). Отбор вопросов для эвристической беседы подчиняется строгому правилу: они опираются не на констатацию какого-то правила, а на раздумье, снятие противоречия.</a:t>
            </a:r>
            <a:r>
              <a:rPr lang="ru-RU" sz="2800" dirty="0">
                <a:solidFill>
                  <a:schemeClr val="tx1"/>
                </a:solidFill>
              </a:rPr>
              <a:t/>
            </a:r>
            <a:br>
              <a:rPr lang="ru-RU" sz="2800" dirty="0">
                <a:solidFill>
                  <a:schemeClr val="tx1"/>
                </a:solidFill>
              </a:rPr>
            </a:br>
            <a:endParaRPr lang="ru-RU" sz="2800" dirty="0">
              <a:solidFill>
                <a:schemeClr val="tx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2998826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3" y="609600"/>
            <a:ext cx="8876099" cy="1320800"/>
          </a:xfrm>
        </p:spPr>
        <p:txBody>
          <a:bodyPr>
            <a:normAutofit fontScale="90000"/>
          </a:bodyPr>
          <a:lstStyle/>
          <a:p>
            <a:r>
              <a:rPr lang="ru-RU" dirty="0"/>
              <a:t>О</a:t>
            </a:r>
            <a:r>
              <a:rPr lang="ru-RU" dirty="0" smtClean="0"/>
              <a:t>бщая </a:t>
            </a:r>
            <a:r>
              <a:rPr lang="ru-RU" dirty="0"/>
              <a:t>трудность текстовой деятельности – дети не могут анализировать информацию, необходимую для решения учебной </a:t>
            </a:r>
            <a:r>
              <a:rPr lang="ru-RU" dirty="0" smtClean="0"/>
              <a:t>задачи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ru-RU" sz="2800" dirty="0" smtClean="0"/>
              <a:t>Эффективные задания:</a:t>
            </a:r>
          </a:p>
          <a:p>
            <a:pPr lvl="0"/>
            <a:r>
              <a:rPr lang="ru-RU" sz="2800" dirty="0"/>
              <a:t>«Проанализируй текст и озаглавь его</a:t>
            </a:r>
            <a:r>
              <a:rPr lang="ru-RU" sz="2800" dirty="0" smtClean="0"/>
              <a:t>»</a:t>
            </a:r>
            <a:endParaRPr lang="ru-RU" sz="2800" dirty="0"/>
          </a:p>
          <a:p>
            <a:pPr lvl="0"/>
            <a:r>
              <a:rPr lang="ru-RU" sz="2800" dirty="0"/>
              <a:t>«Выбери из текста информацию, которую можно поместить в словарную статью, напиши ее</a:t>
            </a:r>
            <a:r>
              <a:rPr lang="ru-RU" sz="2800" dirty="0" smtClean="0"/>
              <a:t>»</a:t>
            </a:r>
            <a:endParaRPr lang="ru-RU" sz="2800" dirty="0"/>
          </a:p>
          <a:p>
            <a:pPr lvl="0"/>
            <a:r>
              <a:rPr lang="ru-RU" sz="2800" dirty="0"/>
              <a:t>«Подчеркни в тексте описания</a:t>
            </a:r>
            <a:r>
              <a:rPr lang="ru-RU" sz="2800" dirty="0" smtClean="0"/>
              <a:t>»</a:t>
            </a:r>
            <a:endParaRPr lang="ru-RU" sz="2800" dirty="0"/>
          </a:p>
          <a:p>
            <a:pPr lvl="0"/>
            <a:r>
              <a:rPr lang="ru-RU" sz="2800" dirty="0"/>
              <a:t>«Читая текст, обрати внимание на доказательства, которые приводит автор</a:t>
            </a:r>
            <a:r>
              <a:rPr lang="ru-RU" sz="2800" dirty="0" smtClean="0"/>
              <a:t>»</a:t>
            </a:r>
            <a:endParaRPr lang="ru-RU" sz="2800" dirty="0"/>
          </a:p>
          <a:p>
            <a:pPr marL="0" indent="0" algn="ctr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0253876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218364"/>
            <a:ext cx="9394714" cy="1712036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Любая  форма исследовательской деятельности </a:t>
            </a:r>
            <a:r>
              <a:rPr lang="ru-RU" dirty="0"/>
              <a:t>положительно влияет на развитие следующих </a:t>
            </a:r>
            <a:r>
              <a:rPr lang="ru-RU" dirty="0" smtClean="0"/>
              <a:t>качеств: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7334" y="1815153"/>
            <a:ext cx="9735908" cy="4226210"/>
          </a:xfrm>
        </p:spPr>
        <p:txBody>
          <a:bodyPr>
            <a:noAutofit/>
          </a:bodyPr>
          <a:lstStyle/>
          <a:p>
            <a:pPr lvl="0"/>
            <a:r>
              <a:rPr lang="ru-RU" sz="2800" dirty="0"/>
              <a:t>стремление отказываться от неосознанного копирования прямого образца;</a:t>
            </a:r>
          </a:p>
          <a:p>
            <a:pPr lvl="0"/>
            <a:r>
              <a:rPr lang="ru-RU" sz="2800" dirty="0"/>
              <a:t>ориентирование в обобщенном способе учебного действия;</a:t>
            </a:r>
          </a:p>
          <a:p>
            <a:pPr lvl="0"/>
            <a:r>
              <a:rPr lang="ru-RU" sz="2800" dirty="0"/>
              <a:t>активное участие в коллективном конструировании алгоритма учебных действий по решению предложенной учебной задачи;</a:t>
            </a:r>
          </a:p>
          <a:p>
            <a:pPr lvl="0"/>
            <a:r>
              <a:rPr lang="ru-RU" sz="2800" dirty="0"/>
              <a:t>мотивация к самостоятельному отбору учебных операций, целесообразных для решения поставленной </a:t>
            </a:r>
            <a:r>
              <a:rPr lang="ru-RU" sz="2800" dirty="0" smtClean="0"/>
              <a:t>задачи</a:t>
            </a:r>
            <a:endParaRPr lang="ru-RU" sz="2800" dirty="0"/>
          </a:p>
          <a:p>
            <a:pPr marL="0" indent="0">
              <a:buNone/>
            </a:pP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21276612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6600" dirty="0" smtClean="0">
                <a:solidFill>
                  <a:schemeClr val="tx1"/>
                </a:solidFill>
              </a:rPr>
              <a:t>Спасибо за внимание!</a:t>
            </a:r>
            <a:endParaRPr lang="ru-RU" sz="66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411455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4400" b="1" dirty="0">
                <a:solidFill>
                  <a:schemeClr val="tx1"/>
                </a:solidFill>
              </a:rPr>
              <a:t>Репродуктивными</a:t>
            </a:r>
            <a:r>
              <a:rPr lang="ru-RU" sz="4400" dirty="0">
                <a:solidFill>
                  <a:schemeClr val="tx1"/>
                </a:solidFill>
              </a:rPr>
              <a:t> называются </a:t>
            </a:r>
            <a:r>
              <a:rPr lang="ru-RU" sz="4400" b="1" dirty="0">
                <a:solidFill>
                  <a:schemeClr val="tx1"/>
                </a:solidFill>
              </a:rPr>
              <a:t>задания</a:t>
            </a:r>
            <a:r>
              <a:rPr lang="ru-RU" sz="4400" dirty="0">
                <a:solidFill>
                  <a:schemeClr val="tx1"/>
                </a:solidFill>
              </a:rPr>
              <a:t> на воспроизведение, обеспечивающие заучивание и проговаривание учениками готовых формулировок и текстов. </a:t>
            </a:r>
          </a:p>
        </p:txBody>
      </p:sp>
    </p:spTree>
    <p:extLst>
      <p:ext uri="{BB962C8B-B14F-4D97-AF65-F5344CB8AC3E}">
        <p14:creationId xmlns:p14="http://schemas.microsoft.com/office/powerpoint/2010/main" val="13898815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4400" dirty="0">
                <a:solidFill>
                  <a:schemeClr val="tx1"/>
                </a:solidFill>
              </a:rPr>
              <a:t>Традиционные методы и </a:t>
            </a:r>
            <a:r>
              <a:rPr lang="ru-RU" sz="4400" b="1" dirty="0">
                <a:solidFill>
                  <a:schemeClr val="tx1"/>
                </a:solidFill>
              </a:rPr>
              <a:t>репродуктивные</a:t>
            </a:r>
            <a:r>
              <a:rPr lang="ru-RU" sz="4400" dirty="0">
                <a:solidFill>
                  <a:schemeClr val="tx1"/>
                </a:solidFill>
              </a:rPr>
              <a:t> </a:t>
            </a:r>
            <a:r>
              <a:rPr lang="ru-RU" sz="4400" b="1" dirty="0">
                <a:solidFill>
                  <a:schemeClr val="tx1"/>
                </a:solidFill>
              </a:rPr>
              <a:t>задания</a:t>
            </a:r>
            <a:r>
              <a:rPr lang="ru-RU" sz="4400" dirty="0">
                <a:solidFill>
                  <a:schemeClr val="tx1"/>
                </a:solidFill>
              </a:rPr>
              <a:t> не позволяют эффективно реализовать развивающий потенциал содержания, варьировать формы обучения, интенсивно использовать средства </a:t>
            </a:r>
            <a:r>
              <a:rPr lang="ru-RU" sz="4400" dirty="0" smtClean="0">
                <a:solidFill>
                  <a:schemeClr val="tx1"/>
                </a:solidFill>
              </a:rPr>
              <a:t>обучения</a:t>
            </a:r>
            <a:r>
              <a:rPr lang="ru-RU" sz="4400" dirty="0">
                <a:solidFill>
                  <a:schemeClr val="tx1"/>
                </a:solidFill>
              </a:rPr>
              <a:t/>
            </a:r>
            <a:br>
              <a:rPr lang="ru-RU" sz="4400" dirty="0">
                <a:solidFill>
                  <a:schemeClr val="tx1"/>
                </a:solidFill>
              </a:rPr>
            </a:br>
            <a:endParaRPr lang="ru-RU" sz="4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87281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Image 27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77671" y="609599"/>
            <a:ext cx="9307773" cy="52862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242509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9831442" cy="1320800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chemeClr val="tx1"/>
                </a:solidFill>
              </a:rPr>
              <a:t>Сенсорное развитие ребёнка — это развитие его восприятия и формирование представлений о внешних свойствах предметов:</a:t>
            </a:r>
            <a:r>
              <a:rPr lang="ru-RU" dirty="0">
                <a:solidFill>
                  <a:schemeClr val="tx1"/>
                </a:solidFill>
              </a:rPr>
              <a:t> их форме, цвете, величине, положении в пространстве, а также запахе и вкусе.</a:t>
            </a:r>
            <a:br>
              <a:rPr lang="ru-RU" dirty="0">
                <a:solidFill>
                  <a:schemeClr val="tx1"/>
                </a:solidFill>
              </a:rPr>
            </a:br>
            <a:r>
              <a:rPr lang="ru-RU" dirty="0">
                <a:solidFill>
                  <a:schemeClr val="tx1"/>
                </a:solidFill>
              </a:rPr>
              <a:t>Сенсорное воспитание является основой для интеллектуального развития, упорядочивает хаотичные представления ребёнка, развивает наблюдательность, готовит к реальной жизни, позитивно влияет на эстетическое чувство и воображение.</a:t>
            </a:r>
            <a:br>
              <a:rPr lang="ru-RU" dirty="0">
                <a:solidFill>
                  <a:schemeClr val="tx1"/>
                </a:solidFill>
              </a:rPr>
            </a:br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14916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9521"/>
            <a:ext cx="9525000" cy="444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63579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формы организации чувственного восприятия объектов природы и социума</a:t>
            </a:r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i="1" dirty="0"/>
              <a:t>Наблюдения </a:t>
            </a:r>
            <a:endParaRPr lang="ru-RU" i="1" dirty="0" smtClean="0"/>
          </a:p>
          <a:p>
            <a:pPr marL="0" indent="457200" algn="just">
              <a:spcBef>
                <a:spcPts val="0"/>
              </a:spcBef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Следует проводить специальную работу по обучению учащихся наблюдать, постепенно усложняя задания. Можно выделить несколько 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этапов формирования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таких 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умений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marL="0" indent="457200" algn="just">
              <a:spcBef>
                <a:spcPts val="0"/>
              </a:spcBef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В 1 классе наблюдения под руководством учителя (наблюдают природные явления, явления неживой природы);</a:t>
            </a:r>
          </a:p>
          <a:p>
            <a:pPr marL="0" indent="457200" algn="just">
              <a:spcBef>
                <a:spcPts val="0"/>
              </a:spcBef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Во 2 классе кратковременные систематические наблюдения (сравнивают изменение окраски листьев, наблюдают за созреванием и распространением плодов и т. д.);</a:t>
            </a:r>
          </a:p>
          <a:p>
            <a:pPr marL="0" indent="457200" algn="just">
              <a:spcBef>
                <a:spcPts val="0"/>
              </a:spcBef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В 3-4 классе длительные самостоятельные наблюдения (за прорастанием семян, появлением листьев на ветке, поставленной ранней весной в воду, и т. д.).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379029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0"/>
            <a:ext cx="8596668" cy="116006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текстовые формы </a:t>
            </a:r>
            <a:r>
              <a:rPr lang="ru-RU" dirty="0"/>
              <a:t>предъявления </a:t>
            </a:r>
            <a:r>
              <a:rPr lang="ru-RU" dirty="0" smtClean="0"/>
              <a:t>информации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7334" y="1160061"/>
            <a:ext cx="8596668" cy="4881302"/>
          </a:xfrm>
        </p:spPr>
        <p:txBody>
          <a:bodyPr/>
          <a:lstStyle/>
          <a:p>
            <a:r>
              <a:rPr lang="ru-RU" b="1" dirty="0"/>
              <a:t>Выбор верных и неверных высказываний с опорой на текст и рисунок</a:t>
            </a:r>
            <a:endParaRPr lang="ru-RU" dirty="0"/>
          </a:p>
          <a:p>
            <a:pPr marL="0" indent="0">
              <a:buNone/>
            </a:pPr>
            <a:r>
              <a:rPr lang="ru-RU" dirty="0"/>
              <a:t>Прочитай статью учебника. Рассмотри иллюстрацию. Выполни задания.</a:t>
            </a: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5008" y="2087089"/>
            <a:ext cx="5381767" cy="3327069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6059100" y="2551837"/>
            <a:ext cx="4381437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/>
              <a:t>Знаком укажи верные высказывания:</a:t>
            </a:r>
          </a:p>
          <a:p>
            <a:pPr algn="just"/>
            <a:r>
              <a:rPr lang="ru-RU" dirty="0" smtClean="0"/>
              <a:t>□ Земля расположена от Солнца дальше, чем Юпитер.</a:t>
            </a:r>
          </a:p>
          <a:p>
            <a:pPr algn="just"/>
            <a:r>
              <a:rPr lang="ru-RU" dirty="0" smtClean="0"/>
              <a:t>□ Сатурн расположен от Солнца дальше, чем Юпитер.</a:t>
            </a:r>
          </a:p>
          <a:p>
            <a:pPr algn="just"/>
            <a:r>
              <a:rPr lang="ru-RU" dirty="0" smtClean="0"/>
              <a:t>□ Венера расположена ближе всех к Солнцу.</a:t>
            </a:r>
          </a:p>
          <a:p>
            <a:pPr algn="just"/>
            <a:r>
              <a:rPr lang="ru-RU" dirty="0" smtClean="0"/>
              <a:t>□ Уран находится между Сатурном и Нептуном.</a:t>
            </a:r>
          </a:p>
          <a:p>
            <a:pPr algn="just"/>
            <a:r>
              <a:rPr lang="ru-RU" dirty="0" smtClean="0"/>
              <a:t>□ Марс – пятая планета от Солнца.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037468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Грань">
  <a:themeElements>
    <a:clrScheme name="Грань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Грань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рань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311</TotalTime>
  <Words>992</Words>
  <Application>Microsoft Office PowerPoint</Application>
  <PresentationFormat>Широкоэкранный</PresentationFormat>
  <Paragraphs>65</Paragraphs>
  <Slides>23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9" baseType="lpstr">
      <vt:lpstr>Arial</vt:lpstr>
      <vt:lpstr>Calibri</vt:lpstr>
      <vt:lpstr>Times New Roman</vt:lpstr>
      <vt:lpstr>Trebuchet MS</vt:lpstr>
      <vt:lpstr>Wingdings 3</vt:lpstr>
      <vt:lpstr>Грань</vt:lpstr>
      <vt:lpstr>МКОУ Гражданцевская средняя школа</vt:lpstr>
      <vt:lpstr>Презентация PowerPoint</vt:lpstr>
      <vt:lpstr>Репродуктивными называются задания на воспроизведение, обеспечивающие заучивание и проговаривание учениками готовых формулировок и текстов. </vt:lpstr>
      <vt:lpstr>Традиционные методы и репродуктивные задания не позволяют эффективно реализовать развивающий потенциал содержания, варьировать формы обучения, интенсивно использовать средства обучения </vt:lpstr>
      <vt:lpstr>Презентация PowerPoint</vt:lpstr>
      <vt:lpstr>Сенсорное развитие ребёнка — это развитие его восприятия и формирование представлений о внешних свойствах предметов: их форме, цвете, величине, положении в пространстве, а также запахе и вкусе. Сенсорное воспитание является основой для интеллектуального развития, упорядочивает хаотичные представления ребёнка, развивает наблюдательность, готовит к реальной жизни, позитивно влияет на эстетическое чувство и воображение. </vt:lpstr>
      <vt:lpstr>Презентация PowerPoint</vt:lpstr>
      <vt:lpstr>формы организации чувственного восприятия объектов природы и социума</vt:lpstr>
      <vt:lpstr>текстовые формы предъявления информации</vt:lpstr>
      <vt:lpstr>Презентация PowerPoint</vt:lpstr>
      <vt:lpstr> Графические  формы информации (таблицы, схемы, диаграммы, рисунки)</vt:lpstr>
      <vt:lpstr>Практическая работа  ТЕМА: «Изучение свойства песка и глины </vt:lpstr>
      <vt:lpstr>Исследовательская работа – мини-эксперименты </vt:lpstr>
      <vt:lpstr>Презентация PowerPoint</vt:lpstr>
      <vt:lpstr>Презентация PowerPoint</vt:lpstr>
      <vt:lpstr>Презентация PowerPoint</vt:lpstr>
      <vt:lpstr>Презентация PowerPoint</vt:lpstr>
      <vt:lpstr>Исследовательская деятельность в начальной школе – необходимое условие повышения  качества  образования  и  снятия  трудностей  изучения  предмета «Окружающий мир»</vt:lpstr>
      <vt:lpstr>Презентация PowerPoint</vt:lpstr>
      <vt:lpstr>Эвристическая беседа: вопросы проблемные, которые требуют не «работы» памяти, а деятельности мышления (эвристика – греческое: «нахожу, открываю, отыскиваю). Отбор вопросов для эвристической беседы подчиняется строгому правилу: они опираются не на констатацию какого-то правила, а на раздумье, снятие противоречия. </vt:lpstr>
      <vt:lpstr>Общая трудность текстовой деятельности – дети не могут анализировать информацию, необходимую для решения учебной задачи </vt:lpstr>
      <vt:lpstr>Любая  форма исследовательской деятельности положительно влияет на развитие следующих качеств: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МКОУ Гражданцевская средняя школа</dc:title>
  <dc:creator>User</dc:creator>
  <cp:lastModifiedBy>Metodist</cp:lastModifiedBy>
  <cp:revision>17</cp:revision>
  <dcterms:created xsi:type="dcterms:W3CDTF">2024-02-10T07:34:12Z</dcterms:created>
  <dcterms:modified xsi:type="dcterms:W3CDTF">2024-02-28T04:26:03Z</dcterms:modified>
</cp:coreProperties>
</file>